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84" r:id="rId1"/>
  </p:sldMasterIdLst>
  <p:notesMasterIdLst>
    <p:notesMasterId r:id="rId19"/>
  </p:notesMasterIdLst>
  <p:handoutMasterIdLst>
    <p:handoutMasterId r:id="rId20"/>
  </p:handoutMasterIdLst>
  <p:sldIdLst>
    <p:sldId id="256" r:id="rId2"/>
    <p:sldId id="261" r:id="rId3"/>
    <p:sldId id="263" r:id="rId4"/>
    <p:sldId id="265" r:id="rId5"/>
    <p:sldId id="262" r:id="rId6"/>
    <p:sldId id="268" r:id="rId7"/>
    <p:sldId id="283" r:id="rId8"/>
    <p:sldId id="281" r:id="rId9"/>
    <p:sldId id="282" r:id="rId10"/>
    <p:sldId id="269" r:id="rId11"/>
    <p:sldId id="284" r:id="rId12"/>
    <p:sldId id="285" r:id="rId13"/>
    <p:sldId id="286" r:id="rId14"/>
    <p:sldId id="287" r:id="rId15"/>
    <p:sldId id="288" r:id="rId16"/>
    <p:sldId id="277" r:id="rId17"/>
    <p:sldId id="279" r:id="rId18"/>
  </p:sldIdLst>
  <p:sldSz cx="12192000" cy="6858000"/>
  <p:notesSz cx="6858000" cy="9144000"/>
  <p:defaultTextStyle>
    <a:defPPr rtl="0">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83707" autoAdjust="0"/>
  </p:normalViewPr>
  <p:slideViewPr>
    <p:cSldViewPr snapToGrid="0">
      <p:cViewPr varScale="1">
        <p:scale>
          <a:sx n="63" d="100"/>
          <a:sy n="63" d="100"/>
        </p:scale>
        <p:origin x="804" y="52"/>
      </p:cViewPr>
      <p:guideLst/>
    </p:cSldViewPr>
  </p:slideViewPr>
  <p:notesTextViewPr>
    <p:cViewPr>
      <p:scale>
        <a:sx n="1" d="1"/>
        <a:sy n="1" d="1"/>
      </p:scale>
      <p:origin x="0" y="0"/>
    </p:cViewPr>
  </p:notesTextViewPr>
  <p:notesViewPr>
    <p:cSldViewPr snapToGrid="0">
      <p:cViewPr varScale="1">
        <p:scale>
          <a:sx n="99" d="100"/>
          <a:sy n="99" d="100"/>
        </p:scale>
        <p:origin x="3570"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AF9EDAF-C31A-4E20-A463-A973DD119D55}"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en-GB"/>
        </a:p>
      </dgm:t>
    </dgm:pt>
    <dgm:pt modelId="{81408DD7-9176-4916-8E89-2078DAC53960}">
      <dgm:prSet phldrT="[文本]"/>
      <dgm:spPr/>
      <dgm:t>
        <a:bodyPr/>
        <a:lstStyle/>
        <a:p>
          <a:r>
            <a:rPr lang="zh-CN" altLang="en-US" dirty="0"/>
            <a:t>语言能力</a:t>
          </a:r>
          <a:endParaRPr lang="en-GB" dirty="0"/>
        </a:p>
      </dgm:t>
    </dgm:pt>
    <dgm:pt modelId="{0C3AF0C2-0CBF-4681-8EFC-672AB2683262}" type="parTrans" cxnId="{590CE36E-67A4-4F25-A9A1-8ADCFB2B549F}">
      <dgm:prSet/>
      <dgm:spPr/>
      <dgm:t>
        <a:bodyPr/>
        <a:lstStyle/>
        <a:p>
          <a:endParaRPr lang="en-GB"/>
        </a:p>
      </dgm:t>
    </dgm:pt>
    <dgm:pt modelId="{373592E8-81E2-4B3A-9EAB-C3338CC2A6D7}" type="sibTrans" cxnId="{590CE36E-67A4-4F25-A9A1-8ADCFB2B549F}">
      <dgm:prSet/>
      <dgm:spPr/>
      <dgm:t>
        <a:bodyPr/>
        <a:lstStyle/>
        <a:p>
          <a:endParaRPr lang="en-GB"/>
        </a:p>
      </dgm:t>
    </dgm:pt>
    <dgm:pt modelId="{96A1089F-41C8-4AD5-B1FF-4ABD2AC6123E}">
      <dgm:prSet phldrT="[文本]"/>
      <dgm:spPr/>
      <dgm:t>
        <a:bodyPr/>
        <a:lstStyle/>
        <a:p>
          <a:r>
            <a:rPr lang="zh-CN" dirty="0"/>
            <a:t>语言能力（</a:t>
          </a:r>
          <a:r>
            <a:rPr lang="en-US" dirty="0"/>
            <a:t>language competence</a:t>
          </a:r>
          <a:r>
            <a:rPr lang="zh-CN" dirty="0"/>
            <a:t>）</a:t>
          </a:r>
          <a:endParaRPr lang="en-GB" dirty="0"/>
        </a:p>
      </dgm:t>
    </dgm:pt>
    <dgm:pt modelId="{9F303907-872F-4E01-9990-2E94F8FD5CCF}" type="parTrans" cxnId="{37EBB2B8-28DA-4895-9C99-17F40D29B527}">
      <dgm:prSet/>
      <dgm:spPr/>
      <dgm:t>
        <a:bodyPr/>
        <a:lstStyle/>
        <a:p>
          <a:endParaRPr lang="en-GB"/>
        </a:p>
      </dgm:t>
    </dgm:pt>
    <dgm:pt modelId="{7937850D-3049-4616-87E6-D1D0FEE35C2B}" type="sibTrans" cxnId="{37EBB2B8-28DA-4895-9C99-17F40D29B527}">
      <dgm:prSet/>
      <dgm:spPr/>
      <dgm:t>
        <a:bodyPr/>
        <a:lstStyle/>
        <a:p>
          <a:endParaRPr lang="en-GB"/>
        </a:p>
      </dgm:t>
    </dgm:pt>
    <dgm:pt modelId="{0BAF2C86-3872-4CE7-92CC-392294327DE9}">
      <dgm:prSet phldrT="[文本]"/>
      <dgm:spPr/>
      <dgm:t>
        <a:bodyPr/>
        <a:lstStyle/>
        <a:p>
          <a:r>
            <a:rPr lang="zh-CN" dirty="0"/>
            <a:t>语言运用（</a:t>
          </a:r>
          <a:r>
            <a:rPr lang="en-US" dirty="0"/>
            <a:t>language performance</a:t>
          </a:r>
          <a:r>
            <a:rPr lang="zh-CN" dirty="0"/>
            <a:t>）</a:t>
          </a:r>
          <a:endParaRPr lang="en-GB" dirty="0"/>
        </a:p>
      </dgm:t>
    </dgm:pt>
    <dgm:pt modelId="{A0801CE7-782C-46F5-A0D9-2DE1B439422A}" type="parTrans" cxnId="{42E30417-BE03-45DC-96B0-74704AC75360}">
      <dgm:prSet/>
      <dgm:spPr/>
      <dgm:t>
        <a:bodyPr/>
        <a:lstStyle/>
        <a:p>
          <a:endParaRPr lang="en-GB"/>
        </a:p>
      </dgm:t>
    </dgm:pt>
    <dgm:pt modelId="{9F89B9C0-E388-468B-9CBE-02762FAFEB30}" type="sibTrans" cxnId="{42E30417-BE03-45DC-96B0-74704AC75360}">
      <dgm:prSet/>
      <dgm:spPr/>
      <dgm:t>
        <a:bodyPr/>
        <a:lstStyle/>
        <a:p>
          <a:endParaRPr lang="en-GB"/>
        </a:p>
      </dgm:t>
    </dgm:pt>
    <dgm:pt modelId="{47566DBB-A50E-4514-B5C0-4DA8D8608375}" type="pres">
      <dgm:prSet presAssocID="{1AF9EDAF-C31A-4E20-A463-A973DD119D55}" presName="Name0" presStyleCnt="0">
        <dgm:presLayoutVars>
          <dgm:chPref val="1"/>
          <dgm:dir/>
          <dgm:animOne val="branch"/>
          <dgm:animLvl val="lvl"/>
          <dgm:resizeHandles val="exact"/>
        </dgm:presLayoutVars>
      </dgm:prSet>
      <dgm:spPr/>
    </dgm:pt>
    <dgm:pt modelId="{38BC76B9-692D-45A5-AFD4-E705D008C063}" type="pres">
      <dgm:prSet presAssocID="{81408DD7-9176-4916-8E89-2078DAC53960}" presName="root1" presStyleCnt="0"/>
      <dgm:spPr/>
    </dgm:pt>
    <dgm:pt modelId="{3AB31E11-11CA-4B02-BF9D-23904B1BE992}" type="pres">
      <dgm:prSet presAssocID="{81408DD7-9176-4916-8E89-2078DAC53960}" presName="LevelOneTextNode" presStyleLbl="node0" presStyleIdx="0" presStyleCnt="1" custAng="5400000" custScaleY="73094" custLinFactX="-75853" custLinFactNeighborX="-100000" custLinFactNeighborY="2013">
        <dgm:presLayoutVars>
          <dgm:chPref val="3"/>
        </dgm:presLayoutVars>
      </dgm:prSet>
      <dgm:spPr/>
    </dgm:pt>
    <dgm:pt modelId="{77417445-B16B-49E2-8512-9EF00F5290F7}" type="pres">
      <dgm:prSet presAssocID="{81408DD7-9176-4916-8E89-2078DAC53960}" presName="level2hierChild" presStyleCnt="0"/>
      <dgm:spPr/>
    </dgm:pt>
    <dgm:pt modelId="{939FEC00-FED7-4F72-AA59-3ADC32792C6A}" type="pres">
      <dgm:prSet presAssocID="{9F303907-872F-4E01-9990-2E94F8FD5CCF}" presName="conn2-1" presStyleLbl="parChTrans1D2" presStyleIdx="0" presStyleCnt="2"/>
      <dgm:spPr/>
    </dgm:pt>
    <dgm:pt modelId="{6A51004A-1E12-44DD-9898-7ADDBA85A81A}" type="pres">
      <dgm:prSet presAssocID="{9F303907-872F-4E01-9990-2E94F8FD5CCF}" presName="connTx" presStyleLbl="parChTrans1D2" presStyleIdx="0" presStyleCnt="2"/>
      <dgm:spPr/>
    </dgm:pt>
    <dgm:pt modelId="{243736F7-7CE3-46BB-AEA5-CC532BA86692}" type="pres">
      <dgm:prSet presAssocID="{96A1089F-41C8-4AD5-B1FF-4ABD2AC6123E}" presName="root2" presStyleCnt="0"/>
      <dgm:spPr/>
    </dgm:pt>
    <dgm:pt modelId="{808C0ED5-D8BE-4FAA-BD3F-DC013F9E76A6}" type="pres">
      <dgm:prSet presAssocID="{96A1089F-41C8-4AD5-B1FF-4ABD2AC6123E}" presName="LevelTwoTextNode" presStyleLbl="node2" presStyleIdx="0" presStyleCnt="2" custScaleX="112222" custScaleY="123261" custLinFactY="-5925" custLinFactNeighborX="-29872" custLinFactNeighborY="-100000">
        <dgm:presLayoutVars>
          <dgm:chPref val="3"/>
        </dgm:presLayoutVars>
      </dgm:prSet>
      <dgm:spPr/>
    </dgm:pt>
    <dgm:pt modelId="{8173C85C-BDF7-4EB6-916A-7D3A7B650C3C}" type="pres">
      <dgm:prSet presAssocID="{96A1089F-41C8-4AD5-B1FF-4ABD2AC6123E}" presName="level3hierChild" presStyleCnt="0"/>
      <dgm:spPr/>
    </dgm:pt>
    <dgm:pt modelId="{4B7A26C0-57BE-4CDC-B413-76A5D09E90A2}" type="pres">
      <dgm:prSet presAssocID="{A0801CE7-782C-46F5-A0D9-2DE1B439422A}" presName="conn2-1" presStyleLbl="parChTrans1D2" presStyleIdx="1" presStyleCnt="2"/>
      <dgm:spPr/>
    </dgm:pt>
    <dgm:pt modelId="{272AEF2F-8EF5-4396-BD9F-EB20BCB12271}" type="pres">
      <dgm:prSet presAssocID="{A0801CE7-782C-46F5-A0D9-2DE1B439422A}" presName="connTx" presStyleLbl="parChTrans1D2" presStyleIdx="1" presStyleCnt="2"/>
      <dgm:spPr/>
    </dgm:pt>
    <dgm:pt modelId="{19A4A482-EEAB-449F-8F6B-08C16E4EE27E}" type="pres">
      <dgm:prSet presAssocID="{0BAF2C86-3872-4CE7-92CC-392294327DE9}" presName="root2" presStyleCnt="0"/>
      <dgm:spPr/>
    </dgm:pt>
    <dgm:pt modelId="{2580AD04-8B9A-4140-8097-6804D0339BDC}" type="pres">
      <dgm:prSet presAssocID="{0BAF2C86-3872-4CE7-92CC-392294327DE9}" presName="LevelTwoTextNode" presStyleLbl="node2" presStyleIdx="1" presStyleCnt="2" custScaleX="113837" custScaleY="103973" custLinFactY="11256" custLinFactNeighborX="-24277" custLinFactNeighborY="100000">
        <dgm:presLayoutVars>
          <dgm:chPref val="3"/>
        </dgm:presLayoutVars>
      </dgm:prSet>
      <dgm:spPr/>
    </dgm:pt>
    <dgm:pt modelId="{3F9898BC-189B-48C8-9EC3-272C3590D791}" type="pres">
      <dgm:prSet presAssocID="{0BAF2C86-3872-4CE7-92CC-392294327DE9}" presName="level3hierChild" presStyleCnt="0"/>
      <dgm:spPr/>
    </dgm:pt>
  </dgm:ptLst>
  <dgm:cxnLst>
    <dgm:cxn modelId="{42E30417-BE03-45DC-96B0-74704AC75360}" srcId="{81408DD7-9176-4916-8E89-2078DAC53960}" destId="{0BAF2C86-3872-4CE7-92CC-392294327DE9}" srcOrd="1" destOrd="0" parTransId="{A0801CE7-782C-46F5-A0D9-2DE1B439422A}" sibTransId="{9F89B9C0-E388-468B-9CBE-02762FAFEB30}"/>
    <dgm:cxn modelId="{0B953524-4F1A-468B-97F1-E89D19AD78C2}" type="presOf" srcId="{A0801CE7-782C-46F5-A0D9-2DE1B439422A}" destId="{4B7A26C0-57BE-4CDC-B413-76A5D09E90A2}" srcOrd="0" destOrd="0" presId="urn:microsoft.com/office/officeart/2008/layout/HorizontalMultiLevelHierarchy"/>
    <dgm:cxn modelId="{CC85BB5F-132A-4ECC-B103-5B64F586C767}" type="presOf" srcId="{0BAF2C86-3872-4CE7-92CC-392294327DE9}" destId="{2580AD04-8B9A-4140-8097-6804D0339BDC}" srcOrd="0" destOrd="0" presId="urn:microsoft.com/office/officeart/2008/layout/HorizontalMultiLevelHierarchy"/>
    <dgm:cxn modelId="{60F61C63-1397-4D2F-9559-D9482C5B1301}" type="presOf" srcId="{96A1089F-41C8-4AD5-B1FF-4ABD2AC6123E}" destId="{808C0ED5-D8BE-4FAA-BD3F-DC013F9E76A6}" srcOrd="0" destOrd="0" presId="urn:microsoft.com/office/officeart/2008/layout/HorizontalMultiLevelHierarchy"/>
    <dgm:cxn modelId="{590CE36E-67A4-4F25-A9A1-8ADCFB2B549F}" srcId="{1AF9EDAF-C31A-4E20-A463-A973DD119D55}" destId="{81408DD7-9176-4916-8E89-2078DAC53960}" srcOrd="0" destOrd="0" parTransId="{0C3AF0C2-0CBF-4681-8EFC-672AB2683262}" sibTransId="{373592E8-81E2-4B3A-9EAB-C3338CC2A6D7}"/>
    <dgm:cxn modelId="{031D6850-0CF8-4F84-A59B-9FFDB64B04F1}" type="presOf" srcId="{A0801CE7-782C-46F5-A0D9-2DE1B439422A}" destId="{272AEF2F-8EF5-4396-BD9F-EB20BCB12271}" srcOrd="1" destOrd="0" presId="urn:microsoft.com/office/officeart/2008/layout/HorizontalMultiLevelHierarchy"/>
    <dgm:cxn modelId="{391DC38A-0F01-47B0-8B69-045CEFF69BBF}" type="presOf" srcId="{9F303907-872F-4E01-9990-2E94F8FD5CCF}" destId="{939FEC00-FED7-4F72-AA59-3ADC32792C6A}" srcOrd="0" destOrd="0" presId="urn:microsoft.com/office/officeart/2008/layout/HorizontalMultiLevelHierarchy"/>
    <dgm:cxn modelId="{B3901E90-95F6-4A8D-A3EF-B1BAE752F64F}" type="presOf" srcId="{1AF9EDAF-C31A-4E20-A463-A973DD119D55}" destId="{47566DBB-A50E-4514-B5C0-4DA8D8608375}" srcOrd="0" destOrd="0" presId="urn:microsoft.com/office/officeart/2008/layout/HorizontalMultiLevelHierarchy"/>
    <dgm:cxn modelId="{5B634791-346D-4854-A990-0CBCA4E9AC52}" type="presOf" srcId="{9F303907-872F-4E01-9990-2E94F8FD5CCF}" destId="{6A51004A-1E12-44DD-9898-7ADDBA85A81A}" srcOrd="1" destOrd="0" presId="urn:microsoft.com/office/officeart/2008/layout/HorizontalMultiLevelHierarchy"/>
    <dgm:cxn modelId="{4AA9ACAB-515F-474F-A707-281C18CD4D12}" type="presOf" srcId="{81408DD7-9176-4916-8E89-2078DAC53960}" destId="{3AB31E11-11CA-4B02-BF9D-23904B1BE992}" srcOrd="0" destOrd="0" presId="urn:microsoft.com/office/officeart/2008/layout/HorizontalMultiLevelHierarchy"/>
    <dgm:cxn modelId="{37EBB2B8-28DA-4895-9C99-17F40D29B527}" srcId="{81408DD7-9176-4916-8E89-2078DAC53960}" destId="{96A1089F-41C8-4AD5-B1FF-4ABD2AC6123E}" srcOrd="0" destOrd="0" parTransId="{9F303907-872F-4E01-9990-2E94F8FD5CCF}" sibTransId="{7937850D-3049-4616-87E6-D1D0FEE35C2B}"/>
    <dgm:cxn modelId="{7220E891-A621-47FA-97D1-BF1D8B4E5B7D}" type="presParOf" srcId="{47566DBB-A50E-4514-B5C0-4DA8D8608375}" destId="{38BC76B9-692D-45A5-AFD4-E705D008C063}" srcOrd="0" destOrd="0" presId="urn:microsoft.com/office/officeart/2008/layout/HorizontalMultiLevelHierarchy"/>
    <dgm:cxn modelId="{00FE658C-9379-41B7-B6EF-3B690543F7B3}" type="presParOf" srcId="{38BC76B9-692D-45A5-AFD4-E705D008C063}" destId="{3AB31E11-11CA-4B02-BF9D-23904B1BE992}" srcOrd="0" destOrd="0" presId="urn:microsoft.com/office/officeart/2008/layout/HorizontalMultiLevelHierarchy"/>
    <dgm:cxn modelId="{AE378973-DAA3-40FB-BB0C-66F0E89A759E}" type="presParOf" srcId="{38BC76B9-692D-45A5-AFD4-E705D008C063}" destId="{77417445-B16B-49E2-8512-9EF00F5290F7}" srcOrd="1" destOrd="0" presId="urn:microsoft.com/office/officeart/2008/layout/HorizontalMultiLevelHierarchy"/>
    <dgm:cxn modelId="{9C113C20-B2B6-4549-9BF1-FBF2B49628D0}" type="presParOf" srcId="{77417445-B16B-49E2-8512-9EF00F5290F7}" destId="{939FEC00-FED7-4F72-AA59-3ADC32792C6A}" srcOrd="0" destOrd="0" presId="urn:microsoft.com/office/officeart/2008/layout/HorizontalMultiLevelHierarchy"/>
    <dgm:cxn modelId="{B3C8F879-C94E-4F18-A9F3-775B728157C1}" type="presParOf" srcId="{939FEC00-FED7-4F72-AA59-3ADC32792C6A}" destId="{6A51004A-1E12-44DD-9898-7ADDBA85A81A}" srcOrd="0" destOrd="0" presId="urn:microsoft.com/office/officeart/2008/layout/HorizontalMultiLevelHierarchy"/>
    <dgm:cxn modelId="{2B4B56AA-D853-46C3-9D40-2F6014C3AD0D}" type="presParOf" srcId="{77417445-B16B-49E2-8512-9EF00F5290F7}" destId="{243736F7-7CE3-46BB-AEA5-CC532BA86692}" srcOrd="1" destOrd="0" presId="urn:microsoft.com/office/officeart/2008/layout/HorizontalMultiLevelHierarchy"/>
    <dgm:cxn modelId="{64D1A09A-9839-4FA6-8865-3F8B84332F84}" type="presParOf" srcId="{243736F7-7CE3-46BB-AEA5-CC532BA86692}" destId="{808C0ED5-D8BE-4FAA-BD3F-DC013F9E76A6}" srcOrd="0" destOrd="0" presId="urn:microsoft.com/office/officeart/2008/layout/HorizontalMultiLevelHierarchy"/>
    <dgm:cxn modelId="{651F1624-A97D-454C-9B40-FC9CA26AB278}" type="presParOf" srcId="{243736F7-7CE3-46BB-AEA5-CC532BA86692}" destId="{8173C85C-BDF7-4EB6-916A-7D3A7B650C3C}" srcOrd="1" destOrd="0" presId="urn:microsoft.com/office/officeart/2008/layout/HorizontalMultiLevelHierarchy"/>
    <dgm:cxn modelId="{590961B9-D933-4ABA-9CA9-4629DE77F202}" type="presParOf" srcId="{77417445-B16B-49E2-8512-9EF00F5290F7}" destId="{4B7A26C0-57BE-4CDC-B413-76A5D09E90A2}" srcOrd="2" destOrd="0" presId="urn:microsoft.com/office/officeart/2008/layout/HorizontalMultiLevelHierarchy"/>
    <dgm:cxn modelId="{75BA9F68-9B53-4C2B-B36D-8FDF0A7F3E51}" type="presParOf" srcId="{4B7A26C0-57BE-4CDC-B413-76A5D09E90A2}" destId="{272AEF2F-8EF5-4396-BD9F-EB20BCB12271}" srcOrd="0" destOrd="0" presId="urn:microsoft.com/office/officeart/2008/layout/HorizontalMultiLevelHierarchy"/>
    <dgm:cxn modelId="{9A128FD5-4D66-4B34-8CB4-22B366963CD1}" type="presParOf" srcId="{77417445-B16B-49E2-8512-9EF00F5290F7}" destId="{19A4A482-EEAB-449F-8F6B-08C16E4EE27E}" srcOrd="3" destOrd="0" presId="urn:microsoft.com/office/officeart/2008/layout/HorizontalMultiLevelHierarchy"/>
    <dgm:cxn modelId="{CDF779AE-E655-4C71-89B5-145BF8E4B3F8}" type="presParOf" srcId="{19A4A482-EEAB-449F-8F6B-08C16E4EE27E}" destId="{2580AD04-8B9A-4140-8097-6804D0339BDC}" srcOrd="0" destOrd="0" presId="urn:microsoft.com/office/officeart/2008/layout/HorizontalMultiLevelHierarchy"/>
    <dgm:cxn modelId="{B793485A-1E8A-48D2-BA11-E0AC1E505059}" type="presParOf" srcId="{19A4A482-EEAB-449F-8F6B-08C16E4EE27E}" destId="{3F9898BC-189B-48C8-9EC3-272C3590D791}" srcOrd="1" destOrd="0" presId="urn:microsoft.com/office/officeart/2008/layout/HorizontalMultiLevelHierarchy"/>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7A26C0-57BE-4CDC-B413-76A5D09E90A2}">
      <dsp:nvSpPr>
        <dsp:cNvPr id="0" name=""/>
        <dsp:cNvSpPr/>
      </dsp:nvSpPr>
      <dsp:spPr>
        <a:xfrm>
          <a:off x="2286376" y="2100597"/>
          <a:ext cx="1241733" cy="1341236"/>
        </a:xfrm>
        <a:custGeom>
          <a:avLst/>
          <a:gdLst/>
          <a:ahLst/>
          <a:cxnLst/>
          <a:rect l="0" t="0" r="0" b="0"/>
          <a:pathLst>
            <a:path>
              <a:moveTo>
                <a:pt x="0" y="0"/>
              </a:moveTo>
              <a:lnTo>
                <a:pt x="620866" y="0"/>
              </a:lnTo>
              <a:lnTo>
                <a:pt x="620866" y="1341236"/>
              </a:lnTo>
              <a:lnTo>
                <a:pt x="1241733" y="1341236"/>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en-GB" sz="600" kern="1200"/>
        </a:p>
      </dsp:txBody>
      <dsp:txXfrm>
        <a:off x="2861548" y="2725520"/>
        <a:ext cx="91389" cy="91389"/>
      </dsp:txXfrm>
    </dsp:sp>
    <dsp:sp modelId="{939FEC00-FED7-4F72-AA59-3ADC32792C6A}">
      <dsp:nvSpPr>
        <dsp:cNvPr id="0" name=""/>
        <dsp:cNvSpPr/>
      </dsp:nvSpPr>
      <dsp:spPr>
        <a:xfrm>
          <a:off x="2286376" y="711674"/>
          <a:ext cx="1100915" cy="1388922"/>
        </a:xfrm>
        <a:custGeom>
          <a:avLst/>
          <a:gdLst/>
          <a:ahLst/>
          <a:cxnLst/>
          <a:rect l="0" t="0" r="0" b="0"/>
          <a:pathLst>
            <a:path>
              <a:moveTo>
                <a:pt x="0" y="1388922"/>
              </a:moveTo>
              <a:lnTo>
                <a:pt x="550457" y="1388922"/>
              </a:lnTo>
              <a:lnTo>
                <a:pt x="550457" y="0"/>
              </a:lnTo>
              <a:lnTo>
                <a:pt x="1100915" y="0"/>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en-GB" sz="600" kern="1200"/>
        </a:p>
      </dsp:txBody>
      <dsp:txXfrm>
        <a:off x="2792526" y="1361827"/>
        <a:ext cx="88616" cy="88616"/>
      </dsp:txXfrm>
    </dsp:sp>
    <dsp:sp modelId="{3AB31E11-11CA-4B02-BF9D-23904B1BE992}">
      <dsp:nvSpPr>
        <dsp:cNvPr id="0" name=""/>
        <dsp:cNvSpPr/>
      </dsp:nvSpPr>
      <dsp:spPr>
        <a:xfrm>
          <a:off x="426722" y="1716930"/>
          <a:ext cx="2951974" cy="767334"/>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845" tIns="29845" rIns="29845" bIns="29845" numCol="1" spcCol="1270" anchor="ctr" anchorCtr="0">
          <a:noAutofit/>
        </a:bodyPr>
        <a:lstStyle/>
        <a:p>
          <a:pPr marL="0" lvl="0" indent="0" algn="ctr" defTabSz="2089150">
            <a:lnSpc>
              <a:spcPct val="90000"/>
            </a:lnSpc>
            <a:spcBef>
              <a:spcPct val="0"/>
            </a:spcBef>
            <a:spcAft>
              <a:spcPct val="35000"/>
            </a:spcAft>
            <a:buNone/>
          </a:pPr>
          <a:r>
            <a:rPr lang="zh-CN" altLang="en-US" sz="4700" kern="1200" dirty="0"/>
            <a:t>语言能力</a:t>
          </a:r>
          <a:endParaRPr lang="en-GB" sz="4700" kern="1200" dirty="0"/>
        </a:p>
      </dsp:txBody>
      <dsp:txXfrm>
        <a:off x="426722" y="1716930"/>
        <a:ext cx="2951974" cy="767334"/>
      </dsp:txXfrm>
    </dsp:sp>
    <dsp:sp modelId="{808C0ED5-D8BE-4FAA-BD3F-DC013F9E76A6}">
      <dsp:nvSpPr>
        <dsp:cNvPr id="0" name=""/>
        <dsp:cNvSpPr/>
      </dsp:nvSpPr>
      <dsp:spPr>
        <a:xfrm>
          <a:off x="3387292" y="238762"/>
          <a:ext cx="2824465" cy="945823"/>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zh-CN" sz="2200" kern="1200" dirty="0"/>
            <a:t>语言能力（</a:t>
          </a:r>
          <a:r>
            <a:rPr lang="en-US" sz="2200" kern="1200" dirty="0"/>
            <a:t>language competence</a:t>
          </a:r>
          <a:r>
            <a:rPr lang="zh-CN" sz="2200" kern="1200" dirty="0"/>
            <a:t>）</a:t>
          </a:r>
          <a:endParaRPr lang="en-GB" sz="2200" kern="1200" dirty="0"/>
        </a:p>
      </dsp:txBody>
      <dsp:txXfrm>
        <a:off x="3387292" y="238762"/>
        <a:ext cx="2824465" cy="945823"/>
      </dsp:txXfrm>
    </dsp:sp>
    <dsp:sp modelId="{2580AD04-8B9A-4140-8097-6804D0339BDC}">
      <dsp:nvSpPr>
        <dsp:cNvPr id="0" name=""/>
        <dsp:cNvSpPr/>
      </dsp:nvSpPr>
      <dsp:spPr>
        <a:xfrm>
          <a:off x="3528110" y="3042923"/>
          <a:ext cx="2865112" cy="797820"/>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zh-CN" sz="2200" kern="1200" dirty="0"/>
            <a:t>语言运用（</a:t>
          </a:r>
          <a:r>
            <a:rPr lang="en-US" sz="2200" kern="1200" dirty="0"/>
            <a:t>language performance</a:t>
          </a:r>
          <a:r>
            <a:rPr lang="zh-CN" sz="2200" kern="1200" dirty="0"/>
            <a:t>）</a:t>
          </a:r>
          <a:endParaRPr lang="en-GB" sz="2200" kern="1200" dirty="0"/>
        </a:p>
      </dsp:txBody>
      <dsp:txXfrm>
        <a:off x="3528110" y="3042923"/>
        <a:ext cx="2865112" cy="797820"/>
      </dsp:txXfrm>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zh-CN" altLang="en-US" dirty="0">
              <a:latin typeface="Microsoft YaHei UI" panose="020B0503020204020204" pitchFamily="34" charset="-122"/>
              <a:ea typeface="Microsoft YaHei UI"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1363D635-2378-4D50-90FB-C250DED80A32}" type="datetime1">
              <a:rPr lang="zh-CN" altLang="en-US" smtClean="0">
                <a:latin typeface="Microsoft YaHei UI" panose="020B0503020204020204" pitchFamily="34" charset="-122"/>
                <a:ea typeface="Microsoft YaHei UI" panose="020B0503020204020204" pitchFamily="34" charset="-122"/>
              </a:rPr>
              <a:t>2021/12/21</a:t>
            </a:fld>
            <a:endParaRPr lang="zh-CN" altLang="en-US" dirty="0">
              <a:latin typeface="Microsoft YaHei UI" panose="020B0503020204020204" pitchFamily="34" charset="-122"/>
              <a:ea typeface="Microsoft YaHei UI"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zh-CN" altLang="en-US" dirty="0">
              <a:latin typeface="Microsoft YaHei UI" panose="020B0503020204020204" pitchFamily="34" charset="-122"/>
              <a:ea typeface="Microsoft YaHei UI"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1C4B79F2-7C6A-497B-9A4A-8ACE18746CB2}" type="slidenum">
              <a:rPr lang="en-US" altLang="zh-CN" smtClean="0">
                <a:latin typeface="Microsoft YaHei UI" panose="020B0503020204020204" pitchFamily="34" charset="-122"/>
                <a:ea typeface="Microsoft YaHei UI" panose="020B0503020204020204" pitchFamily="34" charset="-122"/>
              </a:rPr>
              <a:t>‹#›</a:t>
            </a:fld>
            <a:endParaRPr lang="zh-CN" altLang="en-US"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26363425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crosoft YaHei UI" panose="020B0503020204020204" pitchFamily="34" charset="-122"/>
                <a:ea typeface="Microsoft YaHei UI"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crosoft YaHei UI" panose="020B0503020204020204" pitchFamily="34" charset="-122"/>
                <a:ea typeface="Microsoft YaHei UI" panose="020B0503020204020204" pitchFamily="34" charset="-122"/>
              </a:defRPr>
            </a:lvl1pPr>
          </a:lstStyle>
          <a:p>
            <a:fld id="{E70E86DD-15E7-483C-8127-97C7DC28D095}" type="datetime1">
              <a:rPr lang="zh-CN" altLang="en-US" smtClean="0"/>
              <a:pPr/>
              <a:t>2021/12/21</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zh-CN" altLang="en-US" noProof="0"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zh-CN" altLang="en-US" noProof="0" dirty="0"/>
              <a:t>编辑母版文本样式</a:t>
            </a:r>
          </a:p>
          <a:p>
            <a:pPr lvl="1" rtl="0"/>
            <a:r>
              <a:rPr lang="zh-CN" altLang="en-US" noProof="0" dirty="0"/>
              <a:t>第二级</a:t>
            </a:r>
          </a:p>
          <a:p>
            <a:pPr lvl="2" rtl="0"/>
            <a:r>
              <a:rPr lang="zh-CN" altLang="en-US" noProof="0" dirty="0"/>
              <a:t>第三级</a:t>
            </a:r>
          </a:p>
          <a:p>
            <a:pPr lvl="3" rtl="0"/>
            <a:r>
              <a:rPr lang="zh-CN" altLang="en-US" noProof="0" dirty="0"/>
              <a:t>第四级</a:t>
            </a:r>
          </a:p>
          <a:p>
            <a:pPr lvl="4" rtl="0"/>
            <a:r>
              <a:rPr lang="zh-CN" altLang="en-US" noProof="0"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crosoft YaHei UI" panose="020B0503020204020204" pitchFamily="34" charset="-122"/>
                <a:ea typeface="Microsoft YaHei UI" panose="020B0503020204020204" pitchFamily="34" charset="-122"/>
              </a:defRPr>
            </a:lvl1pPr>
          </a:lstStyle>
          <a:p>
            <a:fld id="{B262A795-6F94-4A96-B820-B9038480D048}" type="slidenum">
              <a:rPr lang="en-US" altLang="zh-CN" smtClean="0"/>
              <a:pPr/>
              <a:t>‹#›</a:t>
            </a:fld>
            <a:endParaRPr lang="zh-CN" altLang="en-US" dirty="0"/>
          </a:p>
        </p:txBody>
      </p:sp>
    </p:spTree>
    <p:extLst>
      <p:ext uri="{BB962C8B-B14F-4D97-AF65-F5344CB8AC3E}">
        <p14:creationId xmlns:p14="http://schemas.microsoft.com/office/powerpoint/2010/main" val="9664950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1pPr>
    <a:lvl2pPr marL="4572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2pPr>
    <a:lvl3pPr marL="9144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3pPr>
    <a:lvl4pPr marL="13716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4pPr>
    <a:lvl5pPr marL="18288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6425461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10</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42847792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11</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29580018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12</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28553817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13</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18311085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14</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28313403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15</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12525272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16</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28538673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17</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8497654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2</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18575749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3</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8218405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4</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7801296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5</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5538189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6</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27138824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7</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21922528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8</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41613476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9</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6027828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长方形 6"/>
          <p:cNvSpPr>
            <a:spLocks noChangeAspect="1"/>
          </p:cNvSpPr>
          <p:nvPr/>
        </p:nvSpPr>
        <p:spPr>
          <a:xfrm>
            <a:off x="231140" y="243840"/>
            <a:ext cx="11724640" cy="637793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标题 1"/>
          <p:cNvSpPr>
            <a:spLocks noGrp="1"/>
          </p:cNvSpPr>
          <p:nvPr>
            <p:ph type="ctrTitle"/>
          </p:nvPr>
        </p:nvSpPr>
        <p:spPr>
          <a:xfrm>
            <a:off x="1109980" y="882376"/>
            <a:ext cx="9966960" cy="2926080"/>
          </a:xfrm>
        </p:spPr>
        <p:txBody>
          <a:bodyPr rtlCol="0" anchor="b">
            <a:normAutofit/>
          </a:bodyPr>
          <a:lstStyle>
            <a:lvl1pPr algn="ctr">
              <a:lnSpc>
                <a:spcPct val="85000"/>
              </a:lnSpc>
              <a:defRPr sz="7200" b="1" cap="all" baseline="0">
                <a:solidFill>
                  <a:srgbClr val="FFFFFF"/>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副标题 2"/>
          <p:cNvSpPr>
            <a:spLocks noGrp="1"/>
          </p:cNvSpPr>
          <p:nvPr>
            <p:ph type="subTitle" idx="1"/>
          </p:nvPr>
        </p:nvSpPr>
        <p:spPr>
          <a:xfrm>
            <a:off x="1709530" y="3869634"/>
            <a:ext cx="8767860" cy="1388165"/>
          </a:xfrm>
        </p:spPr>
        <p:txBody>
          <a:bodyPr rtlCol="0">
            <a:normAutofit/>
          </a:bodyPr>
          <a:lstStyle>
            <a:lvl1pPr marL="0" indent="0" algn="ctr">
              <a:buNone/>
              <a:defRPr sz="2200">
                <a:solidFill>
                  <a:srgbClr val="FFFFFF"/>
                </a:solidFill>
                <a:latin typeface="Microsoft YaHei UI" panose="020B0503020204020204" pitchFamily="34" charset="-122"/>
                <a:ea typeface="Microsoft YaHei UI" panose="020B0503020204020204" pitchFamily="34" charset="-122"/>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pPr rtl="0"/>
            <a:r>
              <a:rPr lang="zh-CN" altLang="en-US" noProof="0"/>
              <a:t>单击此处编辑母版副标题样式</a:t>
            </a:r>
            <a:endParaRPr lang="zh-CN" altLang="en-US" noProof="0" dirty="0"/>
          </a:p>
        </p:txBody>
      </p:sp>
      <p:sp>
        <p:nvSpPr>
          <p:cNvPr id="4" name="日期占位符 3"/>
          <p:cNvSpPr>
            <a:spLocks noGrp="1"/>
          </p:cNvSpPr>
          <p:nvPr>
            <p:ph type="dt" sz="half" idx="10"/>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fld id="{C643B07F-1D4C-4540-999E-86D36202C0C6}" type="datetime1">
              <a:rPr lang="zh-CN" altLang="en-US" smtClean="0"/>
              <a:t>2021/12/21</a:t>
            </a:fld>
            <a:endParaRPr lang="zh-CN" altLang="en-US" dirty="0"/>
          </a:p>
        </p:txBody>
      </p:sp>
      <p:sp>
        <p:nvSpPr>
          <p:cNvPr id="5" name="页脚占位符 4"/>
          <p:cNvSpPr>
            <a:spLocks noGrp="1"/>
          </p:cNvSpPr>
          <p:nvPr>
            <p:ph type="ftr" sz="quarter" idx="11"/>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cxnSp>
        <p:nvCxnSpPr>
          <p:cNvPr id="8" name="直接连接符​​ 7"/>
          <p:cNvCxnSpPr>
            <a:cxnSpLocks/>
          </p:cNvCxnSpPr>
          <p:nvPr/>
        </p:nvCxnSpPr>
        <p:spPr>
          <a:xfrm>
            <a:off x="4213781" y="3733800"/>
            <a:ext cx="371416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467851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垂直文本占位符 2"/>
          <p:cNvSpPr>
            <a:spLocks noGrp="1"/>
          </p:cNvSpPr>
          <p:nvPr>
            <p:ph type="body" orient="vert" idx="1"/>
          </p:nvPr>
        </p:nvSpPr>
        <p:spPr/>
        <p:txBody>
          <a:bodyPr vert="eaVert"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F8439094-95A5-4980-A2A3-89FA2435876B}" type="datetime1">
              <a:rPr lang="zh-CN" altLang="en-US" smtClean="0"/>
              <a:t>2021/12/21</a:t>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8172450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垂直标题 1"/>
          <p:cNvSpPr>
            <a:spLocks noGrp="1"/>
          </p:cNvSpPr>
          <p:nvPr>
            <p:ph type="title" orient="vert"/>
          </p:nvPr>
        </p:nvSpPr>
        <p:spPr>
          <a:xfrm>
            <a:off x="8724900" y="762000"/>
            <a:ext cx="2324100" cy="5410200"/>
          </a:xfrm>
        </p:spPr>
        <p:txBody>
          <a:bodyPr vert="eaVert"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垂直文本占位符 2"/>
          <p:cNvSpPr>
            <a:spLocks noGrp="1"/>
          </p:cNvSpPr>
          <p:nvPr>
            <p:ph type="body" orient="vert" idx="1"/>
          </p:nvPr>
        </p:nvSpPr>
        <p:spPr>
          <a:xfrm>
            <a:off x="1143000" y="762000"/>
            <a:ext cx="7429500" cy="5410200"/>
          </a:xfrm>
        </p:spPr>
        <p:txBody>
          <a:bodyPr vert="eaVert"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5322F546-3B99-456D-B1CF-27BD2F7FE5D2}" type="datetime1">
              <a:rPr lang="zh-CN" altLang="en-US" smtClean="0"/>
              <a:t>2021/12/21</a:t>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29422199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idx="1"/>
          </p:nvPr>
        </p:nvSpPr>
        <p:spPr/>
        <p:txBody>
          <a:bodyPr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E4D37FF0-D500-4819-9052-AC9C333A8832}" type="datetime1">
              <a:rPr lang="zh-CN" altLang="en-US" smtClean="0"/>
              <a:t>2021/12/21</a:t>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12852845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106424" y="1173575"/>
            <a:ext cx="9966960" cy="2926080"/>
          </a:xfrm>
        </p:spPr>
        <p:txBody>
          <a:bodyPr rtlCol="0" anchor="b">
            <a:noAutofit/>
          </a:bodyPr>
          <a:lstStyle>
            <a:lvl1pPr algn="ctr">
              <a:lnSpc>
                <a:spcPct val="85000"/>
              </a:lnSpc>
              <a:defRPr sz="7200" b="0" cap="all" baseline="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文本占位符 2"/>
          <p:cNvSpPr>
            <a:spLocks noGrp="1"/>
          </p:cNvSpPr>
          <p:nvPr>
            <p:ph type="body" idx="1"/>
          </p:nvPr>
        </p:nvSpPr>
        <p:spPr>
          <a:xfrm>
            <a:off x="1709928" y="4154520"/>
            <a:ext cx="8769096" cy="1363806"/>
          </a:xfrm>
        </p:spPr>
        <p:txBody>
          <a:bodyPr rtlCol="0" anchor="t">
            <a:normAutofit/>
          </a:bodyPr>
          <a:lstStyle>
            <a:lvl1pPr marL="0" indent="0" algn="ctr">
              <a:buNone/>
              <a:defRPr sz="2200">
                <a:solidFill>
                  <a:schemeClr val="accent1"/>
                </a:solidFill>
                <a:latin typeface="Microsoft YaHei UI" panose="020B0503020204020204" pitchFamily="34" charset="-122"/>
                <a:ea typeface="Microsoft YaHei UI" panose="020B0503020204020204" pitchFamily="34" charset="-12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zh-CN" altLang="en-US" noProof="0"/>
              <a:t>单击此处编辑母版文本样式</a:t>
            </a:r>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BD3CB5DD-18D0-4B93-A228-C4DB80A9C862}" type="datetime1">
              <a:rPr lang="zh-CN" altLang="en-US" smtClean="0"/>
              <a:t>2021/12/21</a:t>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cxnSp>
        <p:nvCxnSpPr>
          <p:cNvPr id="7" name="直接连接符 6"/>
          <p:cNvCxnSpPr/>
          <p:nvPr/>
        </p:nvCxnSpPr>
        <p:spPr>
          <a:xfrm>
            <a:off x="1981200" y="402040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170767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标题 7"/>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sz="half" idx="1"/>
          </p:nvPr>
        </p:nvSpPr>
        <p:spPr>
          <a:xfrm>
            <a:off x="1143000" y="2057399"/>
            <a:ext cx="4754880" cy="402336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内容占位符 3"/>
          <p:cNvSpPr>
            <a:spLocks noGrp="1"/>
          </p:cNvSpPr>
          <p:nvPr>
            <p:ph sz="half" idx="2"/>
          </p:nvPr>
        </p:nvSpPr>
        <p:spPr>
          <a:xfrm>
            <a:off x="6267612" y="2057400"/>
            <a:ext cx="4754880" cy="402336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29669D3E-3884-46AC-96BE-0EB89ED52750}" type="datetime1">
              <a:rPr lang="zh-CN" altLang="en-US" smtClean="0"/>
              <a:t>2021/12/21</a:t>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5345255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标题 9"/>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文本占位符 2"/>
          <p:cNvSpPr>
            <a:spLocks noGrp="1"/>
          </p:cNvSpPr>
          <p:nvPr>
            <p:ph type="body" idx="1"/>
          </p:nvPr>
        </p:nvSpPr>
        <p:spPr>
          <a:xfrm>
            <a:off x="1143000" y="2001511"/>
            <a:ext cx="4754880" cy="777240"/>
          </a:xfrm>
        </p:spPr>
        <p:txBody>
          <a:bodyPr rtlCol="0" anchor="ctr"/>
          <a:lstStyle>
            <a:lvl1pPr marL="0" indent="0">
              <a:spcBef>
                <a:spcPts val="0"/>
              </a:spcBef>
              <a:buNone/>
              <a:defRPr sz="2400" b="1">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sp>
        <p:nvSpPr>
          <p:cNvPr id="4" name="内容占位符 3"/>
          <p:cNvSpPr>
            <a:spLocks noGrp="1"/>
          </p:cNvSpPr>
          <p:nvPr>
            <p:ph sz="half" idx="2"/>
          </p:nvPr>
        </p:nvSpPr>
        <p:spPr>
          <a:xfrm>
            <a:off x="1143000" y="2721483"/>
            <a:ext cx="4754880" cy="338328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5" name="文本占位符 4"/>
          <p:cNvSpPr>
            <a:spLocks noGrp="1"/>
          </p:cNvSpPr>
          <p:nvPr>
            <p:ph type="body" sz="quarter" idx="3"/>
          </p:nvPr>
        </p:nvSpPr>
        <p:spPr>
          <a:xfrm>
            <a:off x="6269173" y="1999032"/>
            <a:ext cx="4754880" cy="777240"/>
          </a:xfrm>
        </p:spPr>
        <p:txBody>
          <a:bodyPr rtlCol="0" anchor="ctr"/>
          <a:lstStyle>
            <a:lvl1pPr marL="0" indent="0">
              <a:spcBef>
                <a:spcPts val="0"/>
              </a:spcBef>
              <a:buNone/>
              <a:defRPr sz="2400" b="1">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sp>
        <p:nvSpPr>
          <p:cNvPr id="6" name="内容占位符 5"/>
          <p:cNvSpPr>
            <a:spLocks noGrp="1"/>
          </p:cNvSpPr>
          <p:nvPr>
            <p:ph sz="quarter" idx="4"/>
          </p:nvPr>
        </p:nvSpPr>
        <p:spPr>
          <a:xfrm>
            <a:off x="6269173" y="2719322"/>
            <a:ext cx="4754880" cy="338328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7" name="日期占位符 6"/>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522F1139-3645-4824-BD53-F607326A61B9}" type="datetime1">
              <a:rPr lang="zh-CN" altLang="en-US" smtClean="0"/>
              <a:t>2021/12/21</a:t>
            </a:fld>
            <a:endParaRPr lang="zh-CN" altLang="en-US" dirty="0"/>
          </a:p>
        </p:txBody>
      </p:sp>
      <p:sp>
        <p:nvSpPr>
          <p:cNvPr id="8" name="页脚占位符 7"/>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9" name="灯片编号占位符 8"/>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21680066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日期占位符 2"/>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3D208615-CB44-40D5-A0AD-BC9B36114A55}" type="datetime1">
              <a:rPr lang="zh-CN" altLang="en-US" smtClean="0"/>
              <a:t>2021/12/21</a:t>
            </a:fld>
            <a:endParaRPr lang="zh-CN" altLang="en-US" dirty="0"/>
          </a:p>
        </p:txBody>
      </p:sp>
      <p:sp>
        <p:nvSpPr>
          <p:cNvPr id="4" name="页脚占位符 3"/>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5" name="灯片编号占位符 4"/>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39752708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4854EB7C-80E3-4267-B53F-C264AD7BECE0}" type="datetime1">
              <a:rPr lang="zh-CN" altLang="en-US" smtClean="0"/>
              <a:t>2021/12/21</a:t>
            </a:fld>
            <a:endParaRPr lang="zh-CN" altLang="en-US" dirty="0"/>
          </a:p>
        </p:txBody>
      </p:sp>
      <p:sp>
        <p:nvSpPr>
          <p:cNvPr id="3" name="页脚占位符 2"/>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4" name="灯片编号占位符 3"/>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1170207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带标题的内容">
    <p:spTree>
      <p:nvGrpSpPr>
        <p:cNvPr id="1" name=""/>
        <p:cNvGrpSpPr/>
        <p:nvPr/>
      </p:nvGrpSpPr>
      <p:grpSpPr>
        <a:xfrm>
          <a:off x="0" y="0"/>
          <a:ext cx="0" cy="0"/>
          <a:chOff x="0" y="0"/>
          <a:chExt cx="0" cy="0"/>
        </a:xfrm>
      </p:grpSpPr>
      <p:sp>
        <p:nvSpPr>
          <p:cNvPr id="2" name="标题 1"/>
          <p:cNvSpPr>
            <a:spLocks noGrp="1"/>
          </p:cNvSpPr>
          <p:nvPr>
            <p:ph type="title"/>
          </p:nvPr>
        </p:nvSpPr>
        <p:spPr>
          <a:xfrm>
            <a:off x="1143000" y="1097280"/>
            <a:ext cx="3931920" cy="1737360"/>
          </a:xfrm>
        </p:spPr>
        <p:txBody>
          <a:bodyPr rtlCol="0" anchor="b">
            <a:noAutofit/>
          </a:bodyPr>
          <a:lstStyle>
            <a:lvl1pPr>
              <a:lnSpc>
                <a:spcPct val="90000"/>
              </a:lnSpc>
              <a:defRPr sz="4000" b="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idx="1"/>
          </p:nvPr>
        </p:nvSpPr>
        <p:spPr>
          <a:xfrm>
            <a:off x="5852159" y="1097280"/>
            <a:ext cx="5212080" cy="4663440"/>
          </a:xfrm>
        </p:spPr>
        <p:txBody>
          <a:bodyPr rtlCol="0"/>
          <a:lstStyle>
            <a:lvl1pPr>
              <a:defRPr sz="3200">
                <a:latin typeface="Microsoft YaHei UI" panose="020B0503020204020204" pitchFamily="34" charset="-122"/>
                <a:ea typeface="Microsoft YaHei UI" panose="020B0503020204020204" pitchFamily="34" charset="-122"/>
              </a:defRPr>
            </a:lvl1pPr>
            <a:lvl2pPr>
              <a:defRPr sz="2800">
                <a:latin typeface="Microsoft YaHei UI" panose="020B0503020204020204" pitchFamily="34" charset="-122"/>
                <a:ea typeface="Microsoft YaHei UI" panose="020B0503020204020204" pitchFamily="34" charset="-122"/>
              </a:defRPr>
            </a:lvl2pPr>
            <a:lvl3pPr>
              <a:defRPr sz="2400">
                <a:latin typeface="Microsoft YaHei UI" panose="020B0503020204020204" pitchFamily="34" charset="-122"/>
                <a:ea typeface="Microsoft YaHei UI" panose="020B0503020204020204" pitchFamily="34" charset="-122"/>
              </a:defRPr>
            </a:lvl3pPr>
            <a:lvl4pPr>
              <a:defRPr sz="2000">
                <a:latin typeface="Microsoft YaHei UI" panose="020B0503020204020204" pitchFamily="34" charset="-122"/>
                <a:ea typeface="Microsoft YaHei UI" panose="020B0503020204020204" pitchFamily="34" charset="-122"/>
              </a:defRPr>
            </a:lvl4pPr>
            <a:lvl5pPr>
              <a:defRPr sz="2000">
                <a:latin typeface="Microsoft YaHei UI" panose="020B0503020204020204" pitchFamily="34" charset="-122"/>
                <a:ea typeface="Microsoft YaHei UI" panose="020B0503020204020204" pitchFamily="34" charset="-122"/>
              </a:defRPr>
            </a:lvl5pPr>
            <a:lvl6pPr>
              <a:defRPr sz="2000"/>
            </a:lvl6pPr>
            <a:lvl7pPr>
              <a:defRPr sz="2000"/>
            </a:lvl7pPr>
            <a:lvl8pPr>
              <a:defRPr sz="2000"/>
            </a:lvl8pPr>
            <a:lvl9pPr>
              <a:defRPr sz="20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文本占位符 3"/>
          <p:cNvSpPr>
            <a:spLocks noGrp="1"/>
          </p:cNvSpPr>
          <p:nvPr>
            <p:ph type="body" sz="half" idx="2"/>
          </p:nvPr>
        </p:nvSpPr>
        <p:spPr>
          <a:xfrm>
            <a:off x="1143000" y="2834640"/>
            <a:ext cx="3931920" cy="3017520"/>
          </a:xfrm>
        </p:spPr>
        <p:txBody>
          <a:bodyPr rtlCol="0">
            <a:normAutofit/>
          </a:bodyPr>
          <a:lstStyle>
            <a:lvl1pPr marL="0" indent="0">
              <a:lnSpc>
                <a:spcPct val="100000"/>
              </a:lnSpc>
              <a:spcBef>
                <a:spcPts val="1000"/>
              </a:spcBef>
              <a:buNone/>
              <a:defRPr sz="1700">
                <a:latin typeface="Microsoft YaHei UI" panose="020B0503020204020204" pitchFamily="34" charset="-122"/>
                <a:ea typeface="Microsoft YaHei UI"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zh-CN" altLang="en-US" noProof="0"/>
              <a:t>单击此处编辑母版文本样式</a:t>
            </a:r>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8DD0F495-F050-49AC-8028-2B6604CE35DE}" type="datetime1">
              <a:rPr lang="zh-CN" altLang="en-US" smtClean="0"/>
              <a:t>2021/12/21</a:t>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24552469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带标题的图片">
    <p:spTree>
      <p:nvGrpSpPr>
        <p:cNvPr id="1" name=""/>
        <p:cNvGrpSpPr/>
        <p:nvPr/>
      </p:nvGrpSpPr>
      <p:grpSpPr>
        <a:xfrm>
          <a:off x="0" y="0"/>
          <a:ext cx="0" cy="0"/>
          <a:chOff x="0" y="0"/>
          <a:chExt cx="0" cy="0"/>
        </a:xfrm>
      </p:grpSpPr>
      <p:sp>
        <p:nvSpPr>
          <p:cNvPr id="2" name="标题 1"/>
          <p:cNvSpPr>
            <a:spLocks noGrp="1"/>
          </p:cNvSpPr>
          <p:nvPr>
            <p:ph type="title"/>
          </p:nvPr>
        </p:nvSpPr>
        <p:spPr>
          <a:xfrm>
            <a:off x="1143000" y="1097280"/>
            <a:ext cx="3931920" cy="1737360"/>
          </a:xfrm>
        </p:spPr>
        <p:txBody>
          <a:bodyPr rtlCol="0" anchor="b">
            <a:noAutofit/>
          </a:bodyPr>
          <a:lstStyle>
            <a:lvl1pPr>
              <a:lnSpc>
                <a:spcPct val="90000"/>
              </a:lnSpc>
              <a:defRPr sz="4000" b="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图片占位符 2"/>
          <p:cNvSpPr>
            <a:spLocks noGrp="1" noChangeAspect="1"/>
          </p:cNvSpPr>
          <p:nvPr>
            <p:ph type="pic" idx="1"/>
          </p:nvPr>
        </p:nvSpPr>
        <p:spPr>
          <a:xfrm>
            <a:off x="5413248" y="1069847"/>
            <a:ext cx="6099048" cy="4800600"/>
          </a:xfrm>
        </p:spPr>
        <p:txBody>
          <a:bodyPr lIns="274320" tIns="182880" rtlCol="0" anchor="t">
            <a:normAutofit/>
          </a:bodyPr>
          <a:lstStyle>
            <a:lvl1pPr marL="0" indent="0">
              <a:buNone/>
              <a:defRPr sz="2800">
                <a:latin typeface="Microsoft YaHei UI" panose="020B0503020204020204" pitchFamily="34" charset="-122"/>
                <a:ea typeface="Microsoft YaHei UI" panose="020B0503020204020204"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zh-CN" altLang="en-US" noProof="0"/>
              <a:t>单击图标添加图片</a:t>
            </a:r>
            <a:endParaRPr lang="zh-CN" altLang="en-US" noProof="0" dirty="0"/>
          </a:p>
        </p:txBody>
      </p:sp>
      <p:sp>
        <p:nvSpPr>
          <p:cNvPr id="4" name="文本占位符 3"/>
          <p:cNvSpPr>
            <a:spLocks noGrp="1"/>
          </p:cNvSpPr>
          <p:nvPr>
            <p:ph type="body" sz="half" idx="2"/>
          </p:nvPr>
        </p:nvSpPr>
        <p:spPr>
          <a:xfrm>
            <a:off x="1143000" y="2834640"/>
            <a:ext cx="3931920" cy="2880360"/>
          </a:xfrm>
        </p:spPr>
        <p:txBody>
          <a:bodyPr rtlCol="0">
            <a:normAutofit/>
          </a:bodyPr>
          <a:lstStyle>
            <a:lvl1pPr marL="0" indent="0">
              <a:lnSpc>
                <a:spcPct val="100000"/>
              </a:lnSpc>
              <a:spcBef>
                <a:spcPts val="1000"/>
              </a:spcBef>
              <a:buNone/>
              <a:defRPr sz="1700">
                <a:latin typeface="Microsoft YaHei UI" panose="020B0503020204020204" pitchFamily="34" charset="-122"/>
                <a:ea typeface="Microsoft YaHei UI"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zh-CN" altLang="en-US" noProof="0"/>
              <a:t>单击此处编辑母版文本样式</a:t>
            </a:r>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1E4CCE92-93A9-45CB-93EB-0D8BC89697E4}" type="datetime1">
              <a:rPr lang="zh-CN" altLang="en-US" smtClean="0"/>
              <a:t>2021/12/21</a:t>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34150710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长方形 6"/>
          <p:cNvSpPr>
            <a:spLocks noChangeAspect="1"/>
          </p:cNvSpPr>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标题占位符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pPr rtl="0"/>
            <a:r>
              <a:rPr lang="zh-CN" altLang="en-US" noProof="0" dirty="0"/>
              <a:t>单击此处编辑母版标题样式</a:t>
            </a:r>
          </a:p>
        </p:txBody>
      </p:sp>
      <p:sp>
        <p:nvSpPr>
          <p:cNvPr id="3" name="文本占位符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rtl="0"/>
            <a:r>
              <a:rPr lang="zh-CN" altLang="en-US" noProof="0" dirty="0"/>
              <a:t>编辑母版文本样式</a:t>
            </a:r>
          </a:p>
          <a:p>
            <a:pPr lvl="1" rtl="0"/>
            <a:r>
              <a:rPr lang="zh-CN" altLang="en-US" noProof="0" dirty="0"/>
              <a:t>第二级</a:t>
            </a:r>
          </a:p>
          <a:p>
            <a:pPr lvl="2" rtl="0"/>
            <a:r>
              <a:rPr lang="zh-CN" altLang="en-US" noProof="0" dirty="0"/>
              <a:t>第三级</a:t>
            </a:r>
          </a:p>
          <a:p>
            <a:pPr lvl="3" rtl="0"/>
            <a:r>
              <a:rPr lang="zh-CN" altLang="en-US" noProof="0" dirty="0"/>
              <a:t>第四级</a:t>
            </a:r>
          </a:p>
          <a:p>
            <a:pPr lvl="4" rtl="0"/>
            <a:r>
              <a:rPr lang="zh-CN" altLang="en-US" noProof="0" dirty="0"/>
              <a:t>第五级</a:t>
            </a:r>
          </a:p>
        </p:txBody>
      </p:sp>
      <p:sp>
        <p:nvSpPr>
          <p:cNvPr id="4" name="日期占位符 3"/>
          <p:cNvSpPr>
            <a:spLocks noGrp="1"/>
          </p:cNvSpPr>
          <p:nvPr>
            <p:ph type="dt" sz="half" idx="2"/>
          </p:nvPr>
        </p:nvSpPr>
        <p:spPr>
          <a:xfrm>
            <a:off x="1142996" y="6223828"/>
            <a:ext cx="2329074" cy="365125"/>
          </a:xfrm>
          <a:prstGeom prst="rect">
            <a:avLst/>
          </a:prstGeom>
        </p:spPr>
        <p:txBody>
          <a:bodyPr vert="horz" lIns="91440" tIns="45720" rIns="91440" bIns="45720" rtlCol="0" anchor="ctr"/>
          <a:lstStyle>
            <a:lvl1pPr algn="l">
              <a:defRPr sz="1200">
                <a:solidFill>
                  <a:schemeClr val="accent1"/>
                </a:solidFill>
                <a:latin typeface="Microsoft YaHei UI" panose="020B0503020204020204" pitchFamily="34" charset="-122"/>
                <a:ea typeface="Microsoft YaHei UI" panose="020B0503020204020204" pitchFamily="34" charset="-122"/>
              </a:defRPr>
            </a:lvl1pPr>
          </a:lstStyle>
          <a:p>
            <a:fld id="{F09E1F69-A97B-455B-BA72-3104C5C7CE22}" type="datetime1">
              <a:rPr lang="zh-CN" altLang="en-US" smtClean="0"/>
              <a:t>2021/12/21</a:t>
            </a:fld>
            <a:endParaRPr lang="zh-CN" altLang="en-US" dirty="0"/>
          </a:p>
        </p:txBody>
      </p:sp>
      <p:sp>
        <p:nvSpPr>
          <p:cNvPr id="5" name="页脚占位符 4"/>
          <p:cNvSpPr>
            <a:spLocks noGrp="1"/>
          </p:cNvSpPr>
          <p:nvPr>
            <p:ph type="ftr" sz="quarter" idx="3"/>
          </p:nvPr>
        </p:nvSpPr>
        <p:spPr>
          <a:xfrm>
            <a:off x="3949148" y="6223828"/>
            <a:ext cx="4717774" cy="365125"/>
          </a:xfrm>
          <a:prstGeom prst="rect">
            <a:avLst/>
          </a:prstGeom>
        </p:spPr>
        <p:txBody>
          <a:bodyPr vert="horz" lIns="91440" tIns="45720" rIns="91440" bIns="45720" rtlCol="0" anchor="ctr"/>
          <a:lstStyle>
            <a:lvl1pPr algn="ctr">
              <a:defRPr sz="1200">
                <a:solidFill>
                  <a:schemeClr val="accent1"/>
                </a:solidFill>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9329530" y="6223828"/>
            <a:ext cx="1706217" cy="365125"/>
          </a:xfrm>
          <a:prstGeom prst="rect">
            <a:avLst/>
          </a:prstGeom>
        </p:spPr>
        <p:txBody>
          <a:bodyPr vert="horz" lIns="91440" tIns="45720" rIns="91440" bIns="45720" rtlCol="0" anchor="ctr"/>
          <a:lstStyle>
            <a:lvl1pPr algn="r">
              <a:defRPr sz="1200">
                <a:solidFill>
                  <a:schemeClr val="accent1"/>
                </a:solidFill>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2947619689"/>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algn="l" defTabSz="914400" rtl="0" eaLnBrk="1" latinLnBrk="0" hangingPunct="1">
        <a:lnSpc>
          <a:spcPct val="90000"/>
        </a:lnSpc>
        <a:spcBef>
          <a:spcPct val="0"/>
        </a:spcBef>
        <a:buNone/>
        <a:defRPr sz="4400" kern="1200">
          <a:solidFill>
            <a:schemeClr val="accent1"/>
          </a:solidFill>
          <a:latin typeface="Microsoft YaHei UI" panose="020B0503020204020204" pitchFamily="34" charset="-122"/>
          <a:ea typeface="Microsoft YaHei UI" panose="020B0503020204020204" pitchFamily="34" charset="-122"/>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accent1"/>
          </a:solidFill>
          <a:latin typeface="Microsoft YaHei UI" panose="020B0503020204020204" pitchFamily="34" charset="-122"/>
          <a:ea typeface="Microsoft YaHei UI" panose="020B0503020204020204" pitchFamily="34" charset="-122"/>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accent1"/>
          </a:solidFill>
          <a:latin typeface="Microsoft YaHei UI" panose="020B0503020204020204" pitchFamily="34" charset="-122"/>
          <a:ea typeface="Microsoft YaHei UI" panose="020B0503020204020204" pitchFamily="34" charset="-122"/>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accent1"/>
          </a:solidFill>
          <a:latin typeface="Microsoft YaHei UI" panose="020B0503020204020204" pitchFamily="34" charset="-122"/>
          <a:ea typeface="Microsoft YaHei UI" panose="020B0503020204020204" pitchFamily="34" charset="-122"/>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icrosoft YaHei UI" panose="020B0503020204020204" pitchFamily="34" charset="-122"/>
          <a:ea typeface="Microsoft YaHei UI" panose="020B0503020204020204" pitchFamily="34" charset="-122"/>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icrosoft YaHei UI" panose="020B0503020204020204" pitchFamily="34" charset="-122"/>
          <a:ea typeface="Microsoft YaHei UI" panose="020B0503020204020204" pitchFamily="34" charset="-122"/>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9.sv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4.jpg"/><Relationship Id="rId4" Type="http://schemas.openxmlformats.org/officeDocument/2006/relationships/image" Target="../media/image3.sv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sv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sv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7.jpg"/><Relationship Id="rId4" Type="http://schemas.openxmlformats.org/officeDocument/2006/relationships/image" Target="../media/image6.sv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6.sv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6.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181F489-B701-4C74-9747-27C8656A89CC}"/>
              </a:ext>
            </a:extLst>
          </p:cNvPr>
          <p:cNvSpPr>
            <a:spLocks noGrp="1"/>
          </p:cNvSpPr>
          <p:nvPr>
            <p:ph type="ctrTitle"/>
          </p:nvPr>
        </p:nvSpPr>
        <p:spPr/>
        <p:txBody>
          <a:bodyPr rtlCol="0">
            <a:normAutofit/>
          </a:bodyPr>
          <a:lstStyle/>
          <a:p>
            <a:pPr rtl="0">
              <a:lnSpc>
                <a:spcPct val="100000"/>
              </a:lnSpc>
            </a:pPr>
            <a:r>
              <a:rPr lang="en-GB" altLang="zh-CN" dirty="0">
                <a:latin typeface="Microsoft YaHei UI" panose="020B0503020204020204" pitchFamily="34" charset="-122"/>
                <a:ea typeface="Microsoft YaHei UI" panose="020B0503020204020204" pitchFamily="34" charset="-122"/>
              </a:rPr>
              <a:t>34. </a:t>
            </a:r>
            <a:r>
              <a:rPr lang="zh-CN" altLang="en-US" u="sng" dirty="0">
                <a:latin typeface="Microsoft YaHei UI" panose="020B0503020204020204" pitchFamily="34" charset="-122"/>
                <a:ea typeface="Microsoft YaHei UI" panose="020B0503020204020204" pitchFamily="34" charset="-122"/>
              </a:rPr>
              <a:t>基于天赋论假说的语言习得观</a:t>
            </a:r>
          </a:p>
        </p:txBody>
      </p:sp>
    </p:spTree>
    <p:extLst>
      <p:ext uri="{BB962C8B-B14F-4D97-AF65-F5344CB8AC3E}">
        <p14:creationId xmlns:p14="http://schemas.microsoft.com/office/powerpoint/2010/main" val="6169067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573783" y="457200"/>
            <a:ext cx="11044434" cy="1356360"/>
          </a:xfrm>
        </p:spPr>
        <p:txBody>
          <a:bodyPr rtlCol="0"/>
          <a:lstStyle/>
          <a:p>
            <a:pPr rtl="0"/>
            <a:r>
              <a:rPr lang="en-US" altLang="zh-CN" dirty="0"/>
              <a:t>34.5 </a:t>
            </a:r>
            <a:r>
              <a:rPr lang="zh-CN" altLang="en-US" dirty="0"/>
              <a:t>儿童习得的母语环境各不相同，但为什么他们最后都能成功习得语言？</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741680" y="1722120"/>
            <a:ext cx="10708640" cy="4770120"/>
          </a:xfrm>
        </p:spPr>
        <p:txBody>
          <a:bodyPr>
            <a:noAutofit/>
          </a:bodyPr>
          <a:lstStyle/>
          <a:p>
            <a:pPr algn="just">
              <a:lnSpc>
                <a:spcPct val="150000"/>
              </a:lnSpc>
              <a:spcBef>
                <a:spcPts val="0"/>
              </a:spcBef>
            </a:pPr>
            <a:r>
              <a:rPr lang="zh-CN" altLang="en-US" sz="2400" dirty="0"/>
              <a:t>乔姆斯基 </a:t>
            </a:r>
            <a:r>
              <a:rPr lang="en-US" altLang="zh-CN" sz="2400" dirty="0"/>
              <a:t>—— </a:t>
            </a:r>
            <a:r>
              <a:rPr lang="zh-CN" altLang="en-US" sz="2400" dirty="0"/>
              <a:t>普遍语法理论（</a:t>
            </a:r>
            <a:r>
              <a:rPr lang="en-US" altLang="zh-CN" sz="2400" dirty="0"/>
              <a:t>universal grammar</a:t>
            </a:r>
            <a:r>
              <a:rPr lang="zh-CN" altLang="en-US" sz="2400" dirty="0"/>
              <a:t>）</a:t>
            </a:r>
            <a:endParaRPr lang="en-GB" altLang="zh-CN" sz="2400" dirty="0"/>
          </a:p>
          <a:p>
            <a:pPr algn="just">
              <a:lnSpc>
                <a:spcPct val="150000"/>
              </a:lnSpc>
              <a:spcBef>
                <a:spcPts val="0"/>
              </a:spcBef>
            </a:pPr>
            <a:endParaRPr lang="en-GB" sz="2400" dirty="0"/>
          </a:p>
          <a:p>
            <a:pPr algn="just">
              <a:lnSpc>
                <a:spcPct val="150000"/>
              </a:lnSpc>
              <a:spcBef>
                <a:spcPts val="0"/>
              </a:spcBef>
            </a:pPr>
            <a:r>
              <a:rPr lang="zh-CN" altLang="en-US" sz="2400" dirty="0"/>
              <a:t>“普遍语法可以看做是某种人类共有的、先于经验而存在于个人之中的原则系统”（</a:t>
            </a:r>
            <a:r>
              <a:rPr lang="en-US" altLang="zh-CN" sz="2400" dirty="0" err="1"/>
              <a:t>Haegeman</a:t>
            </a:r>
            <a:r>
              <a:rPr lang="en-US" altLang="zh-CN" sz="2400" dirty="0"/>
              <a:t>, 1991</a:t>
            </a:r>
            <a:r>
              <a:rPr lang="zh-CN" altLang="en-US" sz="2400" dirty="0"/>
              <a:t>）。</a:t>
            </a:r>
            <a:endParaRPr lang="en-GB" altLang="zh-CN" sz="2400" dirty="0"/>
          </a:p>
          <a:p>
            <a:pPr algn="just">
              <a:lnSpc>
                <a:spcPct val="150000"/>
              </a:lnSpc>
              <a:spcBef>
                <a:spcPts val="0"/>
              </a:spcBef>
            </a:pPr>
            <a:endParaRPr lang="en-GB" sz="2400" dirty="0"/>
          </a:p>
          <a:p>
            <a:pPr algn="just">
              <a:lnSpc>
                <a:spcPct val="150000"/>
              </a:lnSpc>
              <a:spcBef>
                <a:spcPts val="0"/>
              </a:spcBef>
            </a:pPr>
            <a:r>
              <a:rPr lang="zh-CN" altLang="en-US" sz="2400" dirty="0"/>
              <a:t>虽然人类不同语言之间也存在着许多显而易见差别，但语言与语言之间，同样存在着许多显而易见的共同原则。这些语法共性反映了人类与生俱来的普遍原则，说明人类语言都是一个演绎的形式系统。</a:t>
            </a:r>
            <a:endParaRPr lang="en-GB" sz="2400" dirty="0"/>
          </a:p>
          <a:p>
            <a:pPr algn="just">
              <a:lnSpc>
                <a:spcPct val="150000"/>
              </a:lnSpc>
              <a:spcBef>
                <a:spcPts val="0"/>
              </a:spcBef>
            </a:pPr>
            <a:endParaRPr lang="en-GB" sz="2400" dirty="0"/>
          </a:p>
        </p:txBody>
      </p:sp>
    </p:spTree>
    <p:extLst>
      <p:ext uri="{BB962C8B-B14F-4D97-AF65-F5344CB8AC3E}">
        <p14:creationId xmlns:p14="http://schemas.microsoft.com/office/powerpoint/2010/main" val="10875892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573783" y="457200"/>
            <a:ext cx="11044434" cy="1356360"/>
          </a:xfrm>
        </p:spPr>
        <p:txBody>
          <a:bodyPr rtlCol="0"/>
          <a:lstStyle/>
          <a:p>
            <a:pPr rtl="0"/>
            <a:r>
              <a:rPr lang="en-US" altLang="zh-CN" dirty="0"/>
              <a:t>34.5 </a:t>
            </a:r>
            <a:r>
              <a:rPr lang="zh-CN" altLang="en-US" dirty="0"/>
              <a:t>儿童习得的母语环境各不相同，但为什么他们最后都能成功习得语言？</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741680" y="2164080"/>
            <a:ext cx="10708640" cy="3535680"/>
          </a:xfrm>
        </p:spPr>
        <p:txBody>
          <a:bodyPr>
            <a:noAutofit/>
          </a:bodyPr>
          <a:lstStyle/>
          <a:p>
            <a:pPr marL="45720" indent="720000" algn="just">
              <a:lnSpc>
                <a:spcPct val="150000"/>
              </a:lnSpc>
              <a:spcBef>
                <a:spcPts val="0"/>
              </a:spcBef>
              <a:buNone/>
            </a:pPr>
            <a:r>
              <a:rPr lang="zh-CN" altLang="en-US" sz="2400" dirty="0"/>
              <a:t>“普遍语法是由原则、条件和规则组成的人类语言共有的系统，这些原则、条件和规则是所有人类语言共有的成分和特性，它们为人类语言所共有，并非出于偶然，而是一种必然</a:t>
            </a:r>
            <a:r>
              <a:rPr lang="en-US" altLang="zh-CN" sz="2400" dirty="0"/>
              <a:t>——</a:t>
            </a:r>
            <a:r>
              <a:rPr lang="zh-CN" altLang="en-US" sz="2400" dirty="0"/>
              <a:t>当然，我指的是生物上的必然，而不是逻辑上的必然。所以普遍语法可以被认为是表达了‘人类语法的本质’”</a:t>
            </a:r>
            <a:endParaRPr lang="en-GB" altLang="zh-CN" sz="2400" dirty="0"/>
          </a:p>
          <a:p>
            <a:pPr marL="45720" indent="720000" algn="r">
              <a:lnSpc>
                <a:spcPct val="150000"/>
              </a:lnSpc>
              <a:spcBef>
                <a:spcPts val="0"/>
              </a:spcBef>
              <a:buNone/>
            </a:pPr>
            <a:r>
              <a:rPr lang="en-US" altLang="zh-CN" sz="2400" dirty="0"/>
              <a:t>—— </a:t>
            </a:r>
            <a:r>
              <a:rPr lang="zh-CN" altLang="en-US" sz="2400" dirty="0"/>
              <a:t>乔姆斯基（</a:t>
            </a:r>
            <a:r>
              <a:rPr lang="en-US" altLang="zh-CN" sz="2400" dirty="0"/>
              <a:t>Chomsky, 1975</a:t>
            </a:r>
            <a:r>
              <a:rPr lang="zh-CN" altLang="en-US" sz="2400" dirty="0"/>
              <a:t>）</a:t>
            </a:r>
            <a:r>
              <a:rPr lang="en-GB" altLang="zh-CN" sz="2400" i="1" dirty="0"/>
              <a:t>Reflections on Language</a:t>
            </a:r>
            <a:endParaRPr lang="en-GB" sz="2400" i="1" dirty="0"/>
          </a:p>
        </p:txBody>
      </p:sp>
    </p:spTree>
    <p:extLst>
      <p:ext uri="{BB962C8B-B14F-4D97-AF65-F5344CB8AC3E}">
        <p14:creationId xmlns:p14="http://schemas.microsoft.com/office/powerpoint/2010/main" val="20667333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573783" y="457200"/>
            <a:ext cx="11044434" cy="1356360"/>
          </a:xfrm>
        </p:spPr>
        <p:txBody>
          <a:bodyPr rtlCol="0"/>
          <a:lstStyle/>
          <a:p>
            <a:pPr rtl="0"/>
            <a:r>
              <a:rPr lang="en-US" altLang="zh-CN" dirty="0"/>
              <a:t>34.5 </a:t>
            </a:r>
            <a:r>
              <a:rPr lang="zh-CN" altLang="en-US" dirty="0"/>
              <a:t>儿童习得的母语环境各不相同，但为什么他们最后都能成功习得语言？</a:t>
            </a:r>
            <a:endParaRPr lang="zh-CN" altLang="en-US" dirty="0">
              <a:latin typeface="Microsoft YaHei UI" panose="020B0503020204020204" pitchFamily="34" charset="-122"/>
              <a:ea typeface="Microsoft YaHei UI" panose="020B0503020204020204" pitchFamily="34" charset="-122"/>
            </a:endParaRPr>
          </a:p>
        </p:txBody>
      </p:sp>
      <p:graphicFrame>
        <p:nvGraphicFramePr>
          <p:cNvPr id="3" name="内容占位符 2">
            <a:extLst>
              <a:ext uri="{FF2B5EF4-FFF2-40B4-BE49-F238E27FC236}">
                <a16:creationId xmlns:a16="http://schemas.microsoft.com/office/drawing/2014/main" id="{64590403-9EA2-47A1-A88F-38EDCB0C3914}"/>
              </a:ext>
            </a:extLst>
          </p:cNvPr>
          <p:cNvGraphicFramePr>
            <a:graphicFrameLocks noGrp="1"/>
          </p:cNvGraphicFramePr>
          <p:nvPr>
            <p:ph idx="1"/>
            <p:extLst>
              <p:ext uri="{D42A27DB-BD31-4B8C-83A1-F6EECF244321}">
                <p14:modId xmlns:p14="http://schemas.microsoft.com/office/powerpoint/2010/main" val="51947526"/>
              </p:ext>
            </p:extLst>
          </p:nvPr>
        </p:nvGraphicFramePr>
        <p:xfrm>
          <a:off x="1315720" y="2047240"/>
          <a:ext cx="9872663" cy="4038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311152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573783" y="457200"/>
            <a:ext cx="11044434" cy="1356360"/>
          </a:xfrm>
        </p:spPr>
        <p:txBody>
          <a:bodyPr rtlCol="0"/>
          <a:lstStyle/>
          <a:p>
            <a:pPr rtl="0"/>
            <a:r>
              <a:rPr lang="en-US" altLang="zh-CN" dirty="0"/>
              <a:t>34.5 </a:t>
            </a:r>
            <a:r>
              <a:rPr lang="zh-CN" altLang="en-US" dirty="0"/>
              <a:t>儿童习得的母语环境各不相同，但为什么他们最后都能成功习得语言？</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741680" y="2087880"/>
            <a:ext cx="10708640" cy="4770120"/>
          </a:xfrm>
        </p:spPr>
        <p:txBody>
          <a:bodyPr>
            <a:noAutofit/>
          </a:bodyPr>
          <a:lstStyle/>
          <a:p>
            <a:pPr marL="45720" indent="720000" algn="just">
              <a:lnSpc>
                <a:spcPct val="150000"/>
              </a:lnSpc>
              <a:spcBef>
                <a:spcPts val="0"/>
              </a:spcBef>
              <a:buNone/>
            </a:pPr>
            <a:r>
              <a:rPr lang="zh-CN" altLang="en-US" sz="2400" dirty="0"/>
              <a:t>乔姆斯基用</a:t>
            </a:r>
            <a:r>
              <a:rPr lang="en-US" altLang="zh-CN" sz="2400" dirty="0"/>
              <a:t>S0</a:t>
            </a:r>
            <a:r>
              <a:rPr lang="zh-CN" altLang="en-US" sz="2400" dirty="0"/>
              <a:t>表示人出生时大脑处于的初始状态，</a:t>
            </a:r>
            <a:r>
              <a:rPr lang="en-US" altLang="zh-CN" sz="2400" dirty="0"/>
              <a:t>S0</a:t>
            </a:r>
            <a:r>
              <a:rPr lang="zh-CN" altLang="en-US" sz="2400" dirty="0"/>
              <a:t>是每个人都有并且相同的。但是人出生后，各自积累一定的语言经验（</a:t>
            </a:r>
            <a:r>
              <a:rPr lang="en-US" altLang="zh-CN" sz="2400" dirty="0"/>
              <a:t>language experience</a:t>
            </a:r>
            <a:r>
              <a:rPr lang="zh-CN" altLang="en-US" sz="2400" dirty="0"/>
              <a:t>），从</a:t>
            </a:r>
            <a:r>
              <a:rPr lang="en-US" altLang="zh-CN" sz="2400" dirty="0"/>
              <a:t>S0</a:t>
            </a:r>
            <a:r>
              <a:rPr lang="zh-CN" altLang="en-US" sz="2400" dirty="0"/>
              <a:t>开始经历</a:t>
            </a:r>
            <a:r>
              <a:rPr lang="en-US" altLang="zh-CN" sz="2400" dirty="0"/>
              <a:t>S1</a:t>
            </a:r>
            <a:r>
              <a:rPr lang="zh-CN" altLang="en-US" sz="2400" dirty="0"/>
              <a:t>，</a:t>
            </a:r>
            <a:r>
              <a:rPr lang="en-US" altLang="zh-CN" sz="2400" dirty="0"/>
              <a:t>S2</a:t>
            </a:r>
            <a:r>
              <a:rPr lang="zh-CN" altLang="en-US" sz="2400" dirty="0"/>
              <a:t>，</a:t>
            </a:r>
            <a:r>
              <a:rPr lang="en-US" altLang="zh-CN" sz="2400" dirty="0"/>
              <a:t>S3……</a:t>
            </a:r>
            <a:r>
              <a:rPr lang="zh-CN" altLang="en-US" sz="2400" dirty="0"/>
              <a:t>一系列状态到达一个相对固定状态</a:t>
            </a:r>
            <a:r>
              <a:rPr lang="en-US" altLang="zh-CN" sz="2400" dirty="0"/>
              <a:t>Ss</a:t>
            </a:r>
            <a:r>
              <a:rPr lang="zh-CN" altLang="en-US" sz="2400" dirty="0"/>
              <a:t>（</a:t>
            </a:r>
            <a:r>
              <a:rPr lang="en-US" altLang="zh-CN" sz="2400" dirty="0"/>
              <a:t>steady state</a:t>
            </a:r>
            <a:r>
              <a:rPr lang="zh-CN" altLang="en-US" sz="2400" dirty="0"/>
              <a:t>），最后的</a:t>
            </a:r>
            <a:r>
              <a:rPr lang="en-US" altLang="zh-CN" sz="2400" dirty="0"/>
              <a:t>Ss</a:t>
            </a:r>
            <a:r>
              <a:rPr lang="zh-CN" altLang="en-US" sz="2400" dirty="0"/>
              <a:t>就是我们成人的语言能力。换言之，</a:t>
            </a:r>
            <a:r>
              <a:rPr lang="en-US" altLang="zh-CN" sz="2400" dirty="0"/>
              <a:t>S0</a:t>
            </a:r>
            <a:r>
              <a:rPr lang="zh-CN" altLang="en-US" sz="2400" dirty="0"/>
              <a:t>每个人都相同而</a:t>
            </a:r>
            <a:r>
              <a:rPr lang="en-US" altLang="zh-CN" sz="2400" dirty="0"/>
              <a:t>Ss</a:t>
            </a:r>
            <a:r>
              <a:rPr lang="zh-CN" altLang="en-US" sz="2400" dirty="0"/>
              <a:t>各不相同。人以大脑中普遍语法为内因，以所处的语言环境为外在条件，获得完整语法知识。</a:t>
            </a:r>
            <a:endParaRPr lang="en-GB" sz="2400" dirty="0"/>
          </a:p>
        </p:txBody>
      </p:sp>
    </p:spTree>
    <p:extLst>
      <p:ext uri="{BB962C8B-B14F-4D97-AF65-F5344CB8AC3E}">
        <p14:creationId xmlns:p14="http://schemas.microsoft.com/office/powerpoint/2010/main" val="32390480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573783" y="457200"/>
            <a:ext cx="11044434" cy="1356360"/>
          </a:xfrm>
        </p:spPr>
        <p:txBody>
          <a:bodyPr rtlCol="0"/>
          <a:lstStyle/>
          <a:p>
            <a:pPr rtl="0"/>
            <a:r>
              <a:rPr lang="en-US" altLang="zh-CN" dirty="0"/>
              <a:t>34.6 </a:t>
            </a:r>
            <a:r>
              <a:rPr lang="zh-CN" altLang="en-US" dirty="0"/>
              <a:t>儿童模仿习得语言，但为什么他们能产出千变万化的句子？</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741680" y="2087880"/>
            <a:ext cx="10708640" cy="3815080"/>
          </a:xfrm>
        </p:spPr>
        <p:txBody>
          <a:bodyPr>
            <a:noAutofit/>
          </a:bodyPr>
          <a:lstStyle/>
          <a:p>
            <a:pPr algn="just">
              <a:lnSpc>
                <a:spcPct val="150000"/>
              </a:lnSpc>
              <a:spcBef>
                <a:spcPts val="0"/>
              </a:spcBef>
            </a:pPr>
            <a:r>
              <a:rPr lang="zh-CN" altLang="en-US" sz="2400" dirty="0"/>
              <a:t>乔姆斯基（</a:t>
            </a:r>
            <a:r>
              <a:rPr lang="en-GB" sz="2400" dirty="0"/>
              <a:t>Chomsky, 1981）</a:t>
            </a:r>
            <a:r>
              <a:rPr lang="zh-CN" altLang="en-US" sz="2400" dirty="0"/>
              <a:t>提出了原则</a:t>
            </a:r>
            <a:r>
              <a:rPr lang="en-US" altLang="zh-CN" sz="2400" dirty="0"/>
              <a:t>·</a:t>
            </a:r>
            <a:r>
              <a:rPr lang="zh-CN" altLang="en-US" sz="2400" dirty="0"/>
              <a:t>参数（</a:t>
            </a:r>
            <a:r>
              <a:rPr lang="en-GB" sz="2400" dirty="0"/>
              <a:t>Principles · Parameters）</a:t>
            </a:r>
            <a:r>
              <a:rPr lang="zh-CN" altLang="en-US" sz="2400" dirty="0"/>
              <a:t>理论。</a:t>
            </a:r>
            <a:endParaRPr lang="en-GB" altLang="zh-CN" sz="2400" dirty="0"/>
          </a:p>
          <a:p>
            <a:pPr algn="just">
              <a:lnSpc>
                <a:spcPct val="150000"/>
              </a:lnSpc>
              <a:spcBef>
                <a:spcPts val="0"/>
              </a:spcBef>
            </a:pPr>
            <a:r>
              <a:rPr lang="zh-CN" altLang="en-US" sz="2400" dirty="0"/>
              <a:t>原则：人类语言的基本模式是一致的，有着几乎没有差别的运算程序和有限的词汇上的意义上的差别</a:t>
            </a:r>
            <a:endParaRPr lang="en-GB" altLang="zh-CN" sz="2400" dirty="0"/>
          </a:p>
          <a:p>
            <a:pPr algn="just">
              <a:lnSpc>
                <a:spcPct val="150000"/>
              </a:lnSpc>
              <a:spcBef>
                <a:spcPts val="0"/>
              </a:spcBef>
            </a:pPr>
            <a:r>
              <a:rPr lang="zh-CN" altLang="en-US" sz="2400" dirty="0"/>
              <a:t>参数：人类不同语言之间存在的不同点</a:t>
            </a:r>
            <a:endParaRPr lang="en-GB" sz="2400" dirty="0"/>
          </a:p>
        </p:txBody>
      </p:sp>
    </p:spTree>
    <p:extLst>
      <p:ext uri="{BB962C8B-B14F-4D97-AF65-F5344CB8AC3E}">
        <p14:creationId xmlns:p14="http://schemas.microsoft.com/office/powerpoint/2010/main" val="34466504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573783" y="457200"/>
            <a:ext cx="11044434" cy="1356360"/>
          </a:xfrm>
        </p:spPr>
        <p:txBody>
          <a:bodyPr rtlCol="0"/>
          <a:lstStyle/>
          <a:p>
            <a:pPr rtl="0"/>
            <a:r>
              <a:rPr lang="en-US" altLang="zh-CN" dirty="0"/>
              <a:t>34.6 </a:t>
            </a:r>
            <a:r>
              <a:rPr lang="zh-CN" altLang="en-US" dirty="0"/>
              <a:t>儿童模仿习得语言，但为什么他们能产出千变万化的句子？</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741680" y="2087880"/>
            <a:ext cx="10708640" cy="3815080"/>
          </a:xfrm>
        </p:spPr>
        <p:txBody>
          <a:bodyPr>
            <a:noAutofit/>
          </a:bodyPr>
          <a:lstStyle/>
          <a:p>
            <a:pPr marL="45720" indent="720000" algn="just">
              <a:lnSpc>
                <a:spcPct val="150000"/>
              </a:lnSpc>
              <a:spcBef>
                <a:spcPts val="0"/>
              </a:spcBef>
              <a:buNone/>
            </a:pPr>
            <a:r>
              <a:rPr lang="zh-CN" altLang="en-US" sz="2400" dirty="0"/>
              <a:t>在原则</a:t>
            </a:r>
            <a:r>
              <a:rPr lang="en-US" altLang="zh-CN" sz="2400" dirty="0"/>
              <a:t>·</a:t>
            </a:r>
            <a:r>
              <a:rPr lang="zh-CN" altLang="en-US" sz="2400" dirty="0"/>
              <a:t>参数理论中，普遍语法不是人类语言共有的语法规则，而是一种抽象的、与生俱来的语言结构。它由一些开放性参数（</a:t>
            </a:r>
            <a:r>
              <a:rPr lang="en-US" altLang="zh-CN" sz="2400" dirty="0"/>
              <a:t>open parameter</a:t>
            </a:r>
            <a:r>
              <a:rPr lang="zh-CN" altLang="en-US" sz="2400" dirty="0"/>
              <a:t>）组成，每个参数都具有一定数量的值。这个具体的值由语言素材（</a:t>
            </a:r>
            <a:r>
              <a:rPr lang="en-US" altLang="zh-CN" sz="2400" dirty="0"/>
              <a:t>language evidence</a:t>
            </a:r>
            <a:r>
              <a:rPr lang="zh-CN" altLang="en-US" sz="2400" dirty="0"/>
              <a:t>）和语言经验（</a:t>
            </a:r>
            <a:r>
              <a:rPr lang="en-US" altLang="zh-CN" sz="2400" dirty="0"/>
              <a:t>language experience</a:t>
            </a:r>
            <a:r>
              <a:rPr lang="zh-CN" altLang="en-US" sz="2400" dirty="0"/>
              <a:t>）共同决定。而一旦这些参数值得到明确设定，一种个别语法（</a:t>
            </a:r>
            <a:r>
              <a:rPr lang="en-US" altLang="zh-CN" sz="2400" dirty="0"/>
              <a:t>particular grammar</a:t>
            </a:r>
            <a:r>
              <a:rPr lang="zh-CN" altLang="en-US" sz="2400" dirty="0"/>
              <a:t>）就形成了。换言之，参数设定的过程就是语言形成的过程。</a:t>
            </a:r>
            <a:endParaRPr lang="en-GB" sz="2400" dirty="0"/>
          </a:p>
        </p:txBody>
      </p:sp>
    </p:spTree>
    <p:extLst>
      <p:ext uri="{BB962C8B-B14F-4D97-AF65-F5344CB8AC3E}">
        <p14:creationId xmlns:p14="http://schemas.microsoft.com/office/powerpoint/2010/main" val="15706002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934720" y="244867"/>
            <a:ext cx="10434320" cy="1356360"/>
          </a:xfrm>
        </p:spPr>
        <p:txBody>
          <a:bodyPr rtlCol="0"/>
          <a:lstStyle/>
          <a:p>
            <a:pPr rtl="0"/>
            <a:r>
              <a:rPr lang="en-US" altLang="zh-CN" dirty="0">
                <a:latin typeface="Microsoft YaHei UI" panose="020B0503020204020204" pitchFamily="34" charset="-122"/>
                <a:ea typeface="Microsoft YaHei UI" panose="020B0503020204020204" pitchFamily="34" charset="-122"/>
              </a:rPr>
              <a:t>34.7</a:t>
            </a:r>
            <a:r>
              <a:rPr lang="zh-CN" altLang="en-US" dirty="0"/>
              <a:t> </a:t>
            </a:r>
            <a:r>
              <a:rPr lang="zh-CN" altLang="en-US" dirty="0">
                <a:latin typeface="Microsoft YaHei UI" panose="020B0503020204020204" pitchFamily="34" charset="-122"/>
                <a:ea typeface="Microsoft YaHei UI" panose="020B0503020204020204" pitchFamily="34" charset="-122"/>
              </a:rPr>
              <a:t>结语</a:t>
            </a:r>
          </a:p>
        </p:txBody>
      </p:sp>
      <p:sp>
        <p:nvSpPr>
          <p:cNvPr id="6" name="内容占位符 5">
            <a:extLst>
              <a:ext uri="{FF2B5EF4-FFF2-40B4-BE49-F238E27FC236}">
                <a16:creationId xmlns:a16="http://schemas.microsoft.com/office/drawing/2014/main" id="{898A2965-2BE7-41AC-8102-BD7E2E7DA7B4}"/>
              </a:ext>
            </a:extLst>
          </p:cNvPr>
          <p:cNvSpPr>
            <a:spLocks noGrp="1"/>
          </p:cNvSpPr>
          <p:nvPr>
            <p:ph idx="1"/>
          </p:nvPr>
        </p:nvSpPr>
        <p:spPr>
          <a:xfrm>
            <a:off x="822960" y="1402080"/>
            <a:ext cx="10546080" cy="5059680"/>
          </a:xfrm>
        </p:spPr>
        <p:txBody>
          <a:bodyPr>
            <a:normAutofit/>
          </a:bodyPr>
          <a:lstStyle/>
          <a:p>
            <a:pPr marL="45720" indent="720000" algn="just">
              <a:lnSpc>
                <a:spcPct val="150000"/>
              </a:lnSpc>
              <a:spcBef>
                <a:spcPts val="0"/>
              </a:spcBef>
              <a:buNone/>
            </a:pPr>
            <a:r>
              <a:rPr lang="zh-CN" altLang="en-US" sz="2400" dirty="0"/>
              <a:t>乔姆斯基对于语言习得提出的天赋论假说有一个由语言习得机制学说、普遍语法学说和原则</a:t>
            </a:r>
            <a:r>
              <a:rPr lang="en-US" altLang="zh-CN" sz="2400" dirty="0"/>
              <a:t>·</a:t>
            </a:r>
            <a:r>
              <a:rPr lang="zh-CN" altLang="en-US" sz="2400" dirty="0"/>
              <a:t>参数理论共同组成的理论体系。在笛卡尔的影响下，他相信在知识获得的问题上，人本身的先天原则和观念更为重要。语言是人与生俱来的本能。这也就可以解释为什么小孩子在没有得到相应输入的情况下也可以说出正确的，合情合理的话。</a:t>
            </a:r>
            <a:endParaRPr lang="en-GB" altLang="zh-CN" sz="2400" dirty="0"/>
          </a:p>
          <a:p>
            <a:pPr marL="45720" indent="720000" algn="just">
              <a:lnSpc>
                <a:spcPct val="150000"/>
              </a:lnSpc>
              <a:spcBef>
                <a:spcPts val="0"/>
              </a:spcBef>
              <a:buNone/>
            </a:pPr>
            <a:r>
              <a:rPr lang="zh-CN" altLang="en-US" sz="2400" dirty="0"/>
              <a:t>但随着理论研究的深入和生物科学的发展，乔姆斯基的天赋论遭到越来越多人的质疑。天赋论确实可以对当下语言习得给出一些方向上的指引，但过于注重内在而忽略环境等外在因素的作用也是不可取的。</a:t>
            </a:r>
            <a:endParaRPr lang="en-GB" sz="2400" dirty="0"/>
          </a:p>
        </p:txBody>
      </p:sp>
      <p:pic>
        <p:nvPicPr>
          <p:cNvPr id="4" name="图形 3" descr="铅笔">
            <a:extLst>
              <a:ext uri="{FF2B5EF4-FFF2-40B4-BE49-F238E27FC236}">
                <a16:creationId xmlns:a16="http://schemas.microsoft.com/office/drawing/2014/main" id="{68BF6D2B-AE36-4885-9DC6-FBC1D6AC877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20926" y="439703"/>
            <a:ext cx="767542" cy="767542"/>
          </a:xfrm>
          <a:prstGeom prst="rect">
            <a:avLst/>
          </a:prstGeom>
        </p:spPr>
      </p:pic>
    </p:spTree>
    <p:extLst>
      <p:ext uri="{BB962C8B-B14F-4D97-AF65-F5344CB8AC3E}">
        <p14:creationId xmlns:p14="http://schemas.microsoft.com/office/powerpoint/2010/main" val="34210177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181F489-B701-4C74-9747-27C8656A89CC}"/>
              </a:ext>
            </a:extLst>
          </p:cNvPr>
          <p:cNvSpPr>
            <a:spLocks noGrp="1"/>
          </p:cNvSpPr>
          <p:nvPr>
            <p:ph type="ctrTitle"/>
          </p:nvPr>
        </p:nvSpPr>
        <p:spPr/>
        <p:txBody>
          <a:bodyPr rtlCol="0">
            <a:normAutofit/>
          </a:bodyPr>
          <a:lstStyle/>
          <a:p>
            <a:pPr rtl="0"/>
            <a:r>
              <a:rPr lang="zh-CN" altLang="en-US" u="sng" dirty="0"/>
              <a:t>感谢观看！</a:t>
            </a:r>
            <a:endParaRPr lang="zh-CN" altLang="en-US" u="sng"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7368327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zh-CN" altLang="en-US" dirty="0">
                <a:latin typeface="Microsoft YaHei UI" panose="020B0503020204020204" pitchFamily="34" charset="-122"/>
                <a:ea typeface="Microsoft YaHei UI" panose="020B0503020204020204" pitchFamily="34" charset="-122"/>
              </a:rPr>
              <a:t>目录</a:t>
            </a:r>
          </a:p>
        </p:txBody>
      </p:sp>
      <p:graphicFrame>
        <p:nvGraphicFramePr>
          <p:cNvPr id="4" name="内容占位符 3">
            <a:extLst>
              <a:ext uri="{FF2B5EF4-FFF2-40B4-BE49-F238E27FC236}">
                <a16:creationId xmlns:a16="http://schemas.microsoft.com/office/drawing/2014/main" id="{31F44B22-324B-4DE8-B32C-85312184904C}"/>
              </a:ext>
            </a:extLst>
          </p:cNvPr>
          <p:cNvGraphicFramePr>
            <a:graphicFrameLocks noGrp="1"/>
          </p:cNvGraphicFramePr>
          <p:nvPr>
            <p:ph idx="1"/>
            <p:extLst>
              <p:ext uri="{D42A27DB-BD31-4B8C-83A1-F6EECF244321}">
                <p14:modId xmlns:p14="http://schemas.microsoft.com/office/powerpoint/2010/main" val="1210236498"/>
              </p:ext>
            </p:extLst>
          </p:nvPr>
        </p:nvGraphicFramePr>
        <p:xfrm>
          <a:off x="1159668" y="1601227"/>
          <a:ext cx="9875520" cy="4435869"/>
        </p:xfrm>
        <a:graphic>
          <a:graphicData uri="http://schemas.openxmlformats.org/drawingml/2006/table">
            <a:tbl>
              <a:tblPr firstRow="1" bandRow="1">
                <a:tableStyleId>{5C22544A-7EE6-4342-B048-85BDC9FD1C3A}</a:tableStyleId>
              </a:tblPr>
              <a:tblGrid>
                <a:gridCol w="9875520">
                  <a:extLst>
                    <a:ext uri="{9D8B030D-6E8A-4147-A177-3AD203B41FA5}">
                      <a16:colId xmlns:a16="http://schemas.microsoft.com/office/drawing/2014/main" val="743422230"/>
                    </a:ext>
                  </a:extLst>
                </a:gridCol>
              </a:tblGrid>
              <a:tr h="472727">
                <a:tc>
                  <a:txBody>
                    <a:bodyPr/>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本节课，将学习</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endParaRPr lang="zh-cn"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extLst>
                  <a:ext uri="{0D108BD9-81ED-4DB2-BD59-A6C34878D82A}">
                    <a16:rowId xmlns:a16="http://schemas.microsoft.com/office/drawing/2014/main" val="2496822786"/>
                  </a:ext>
                </a:extLst>
              </a:tr>
              <a:tr h="3963142">
                <a:tc>
                  <a:txBody>
                    <a:bodyPr/>
                    <a:lstStyle/>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34.1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故事缘起</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34.2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故事引发的思考</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34.3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儿童的语言是天生的吗？</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34.4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什么造成了有限的语料和巨大的能力之间的鸿沟？</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34.5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儿童习得的母语环境各不相同，但为什么他们最后都能成功习得语言？</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34.6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儿童模仿习得语言，但为什么他们能产出千变万化的句子？</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34.7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结语</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extLst>
                  <a:ext uri="{0D108BD9-81ED-4DB2-BD59-A6C34878D82A}">
                    <a16:rowId xmlns:a16="http://schemas.microsoft.com/office/drawing/2014/main" val="744739329"/>
                  </a:ext>
                </a:extLst>
              </a:tr>
            </a:tbl>
          </a:graphicData>
        </a:graphic>
      </p:graphicFrame>
      <p:pic>
        <p:nvPicPr>
          <p:cNvPr id="3" name="图片 2">
            <a:extLst>
              <a:ext uri="{FF2B5EF4-FFF2-40B4-BE49-F238E27FC236}">
                <a16:creationId xmlns:a16="http://schemas.microsoft.com/office/drawing/2014/main" id="{414F3856-63D4-4D22-A5D6-AD42B3EB7ABF}"/>
              </a:ext>
            </a:extLst>
          </p:cNvPr>
          <p:cNvPicPr>
            <a:picLocks noChangeAspect="1"/>
          </p:cNvPicPr>
          <p:nvPr/>
        </p:nvPicPr>
        <p:blipFill>
          <a:blip r:embed="rId3"/>
          <a:stretch>
            <a:fillRect/>
          </a:stretch>
        </p:blipFill>
        <p:spPr>
          <a:xfrm>
            <a:off x="2560280" y="465807"/>
            <a:ext cx="914479" cy="914479"/>
          </a:xfrm>
          <a:prstGeom prst="rect">
            <a:avLst/>
          </a:prstGeom>
        </p:spPr>
      </p:pic>
    </p:spTree>
    <p:extLst>
      <p:ext uri="{BB962C8B-B14F-4D97-AF65-F5344CB8AC3E}">
        <p14:creationId xmlns:p14="http://schemas.microsoft.com/office/powerpoint/2010/main" val="39424045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GB" altLang="zh-CN" dirty="0">
                <a:latin typeface="Microsoft YaHei UI" panose="020B0503020204020204" pitchFamily="34" charset="-122"/>
                <a:ea typeface="Microsoft YaHei UI" panose="020B0503020204020204" pitchFamily="34" charset="-122"/>
              </a:rPr>
              <a:t>34.1 </a:t>
            </a:r>
            <a:r>
              <a:rPr lang="zh-CN" altLang="en-US" dirty="0">
                <a:latin typeface="Microsoft YaHei UI" panose="020B0503020204020204" pitchFamily="34" charset="-122"/>
                <a:ea typeface="Microsoft YaHei UI" panose="020B0503020204020204" pitchFamily="34" charset="-122"/>
              </a:rPr>
              <a:t>故事缘起</a:t>
            </a:r>
          </a:p>
        </p:txBody>
      </p:sp>
      <p:pic>
        <p:nvPicPr>
          <p:cNvPr id="5" name="图形 4" descr="会议">
            <a:extLst>
              <a:ext uri="{FF2B5EF4-FFF2-40B4-BE49-F238E27FC236}">
                <a16:creationId xmlns:a16="http://schemas.microsoft.com/office/drawing/2014/main" id="{BC7F4CA9-C0CE-4E72-97F6-F2A2156DD62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006344" y="465847"/>
            <a:ext cx="914400" cy="914400"/>
          </a:xfrm>
          <a:prstGeom prst="rect">
            <a:avLst/>
          </a:prstGeom>
        </p:spPr>
      </p:pic>
      <p:sp>
        <p:nvSpPr>
          <p:cNvPr id="6" name="内容占位符 5">
            <a:extLst>
              <a:ext uri="{FF2B5EF4-FFF2-40B4-BE49-F238E27FC236}">
                <a16:creationId xmlns:a16="http://schemas.microsoft.com/office/drawing/2014/main" id="{AE190FF9-FED7-4899-A9EA-82F4566A0504}"/>
              </a:ext>
            </a:extLst>
          </p:cNvPr>
          <p:cNvSpPr>
            <a:spLocks noGrp="1"/>
          </p:cNvSpPr>
          <p:nvPr>
            <p:ph idx="1"/>
          </p:nvPr>
        </p:nvSpPr>
        <p:spPr>
          <a:xfrm>
            <a:off x="1096766" y="1822207"/>
            <a:ext cx="9596120" cy="4038600"/>
          </a:xfrm>
        </p:spPr>
        <p:txBody>
          <a:bodyPr>
            <a:normAutofit/>
          </a:bodyPr>
          <a:lstStyle/>
          <a:p>
            <a:pPr>
              <a:lnSpc>
                <a:spcPct val="100000"/>
              </a:lnSpc>
              <a:spcBef>
                <a:spcPts val="0"/>
              </a:spcBef>
            </a:pPr>
            <a:r>
              <a:rPr lang="zh-CN" altLang="en-US" sz="2400" dirty="0"/>
              <a:t>三岁萌娃语录：</a:t>
            </a:r>
            <a:endParaRPr lang="en-GB" altLang="zh-CN" sz="2400" dirty="0"/>
          </a:p>
          <a:p>
            <a:pPr marL="45720" indent="0">
              <a:lnSpc>
                <a:spcPct val="100000"/>
              </a:lnSpc>
              <a:spcBef>
                <a:spcPts val="0"/>
              </a:spcBef>
              <a:buNone/>
            </a:pPr>
            <a:r>
              <a:rPr lang="en-GB" sz="2400" dirty="0"/>
              <a:t>  </a:t>
            </a:r>
            <a:r>
              <a:rPr lang="zh-CN" altLang="en-US" sz="2400" dirty="0"/>
              <a:t>“秋裤飘呀飘，飞到很远的地方，飞呀飞呀找不到，怎么办呀，就寄几（自己）想办法，终于找到了穿上试试。”</a:t>
            </a:r>
            <a:endParaRPr lang="en-GB" altLang="zh-CN" sz="2400" dirty="0"/>
          </a:p>
          <a:p>
            <a:pPr marL="45720" indent="0">
              <a:lnSpc>
                <a:spcPct val="100000"/>
              </a:lnSpc>
              <a:spcBef>
                <a:spcPts val="0"/>
              </a:spcBef>
              <a:buNone/>
            </a:pPr>
            <a:endParaRPr lang="en-GB" altLang="zh-CN" sz="2400" dirty="0"/>
          </a:p>
          <a:p>
            <a:pPr marL="45720" indent="0">
              <a:lnSpc>
                <a:spcPct val="100000"/>
              </a:lnSpc>
              <a:spcBef>
                <a:spcPts val="0"/>
              </a:spcBef>
              <a:buNone/>
            </a:pPr>
            <a:r>
              <a:rPr lang="zh-CN" altLang="en-US" sz="2400" dirty="0"/>
              <a:t>  “枣子长出来，变成一个小芽，长的树上面都是枣，都是枣，慢慢的掉下来。”</a:t>
            </a:r>
            <a:endParaRPr lang="en-GB" altLang="zh-CN" sz="2400" dirty="0"/>
          </a:p>
          <a:p>
            <a:pPr marL="45720" indent="0">
              <a:lnSpc>
                <a:spcPct val="100000"/>
              </a:lnSpc>
              <a:spcBef>
                <a:spcPts val="0"/>
              </a:spcBef>
              <a:buNone/>
            </a:pPr>
            <a:endParaRPr lang="en-GB" sz="2400" dirty="0"/>
          </a:p>
          <a:p>
            <a:pPr marL="45720" indent="0">
              <a:lnSpc>
                <a:spcPct val="100000"/>
              </a:lnSpc>
              <a:spcBef>
                <a:spcPts val="0"/>
              </a:spcBef>
              <a:buNone/>
            </a:pPr>
            <a:r>
              <a:rPr lang="en-GB" sz="2400" dirty="0"/>
              <a:t>------------------------------------------------------------------</a:t>
            </a:r>
          </a:p>
          <a:p>
            <a:pPr>
              <a:lnSpc>
                <a:spcPct val="100000"/>
              </a:lnSpc>
              <a:spcBef>
                <a:spcPts val="0"/>
              </a:spcBef>
            </a:pPr>
            <a:r>
              <a:rPr lang="zh-CN" altLang="en-US" sz="2400" dirty="0"/>
              <a:t>儿童为什么能在其人生的最初几年内掌握如此复杂的语言？</a:t>
            </a:r>
            <a:endParaRPr lang="en-GB" sz="2400" dirty="0"/>
          </a:p>
        </p:txBody>
      </p:sp>
      <p:pic>
        <p:nvPicPr>
          <p:cNvPr id="9" name="图片 8">
            <a:extLst>
              <a:ext uri="{FF2B5EF4-FFF2-40B4-BE49-F238E27FC236}">
                <a16:creationId xmlns:a16="http://schemas.microsoft.com/office/drawing/2014/main" id="{EBA053F4-3789-416E-9C40-69CB2F10E59B}"/>
              </a:ext>
            </a:extLst>
          </p:cNvPr>
          <p:cNvPicPr>
            <a:picLocks noChangeAspect="1"/>
          </p:cNvPicPr>
          <p:nvPr/>
        </p:nvPicPr>
        <p:blipFill>
          <a:blip r:embed="rId5"/>
          <a:stretch>
            <a:fillRect/>
          </a:stretch>
        </p:blipFill>
        <p:spPr>
          <a:xfrm>
            <a:off x="10170184" y="3749324"/>
            <a:ext cx="1604203" cy="2468596"/>
          </a:xfrm>
          <a:prstGeom prst="rect">
            <a:avLst/>
          </a:prstGeom>
        </p:spPr>
      </p:pic>
    </p:spTree>
    <p:extLst>
      <p:ext uri="{BB962C8B-B14F-4D97-AF65-F5344CB8AC3E}">
        <p14:creationId xmlns:p14="http://schemas.microsoft.com/office/powerpoint/2010/main" val="31404362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GB" altLang="zh-CN" dirty="0"/>
              <a:t>34.2</a:t>
            </a:r>
            <a:r>
              <a:rPr lang="zh-CN" altLang="en-US" dirty="0"/>
              <a:t> 故事引发的思考</a:t>
            </a:r>
            <a:r>
              <a:rPr lang="zh-CN" altLang="en-US" dirty="0">
                <a:latin typeface="Microsoft YaHei UI" panose="020B0503020204020204" pitchFamily="34" charset="-122"/>
                <a:ea typeface="Microsoft YaHei UI" panose="020B0503020204020204" pitchFamily="34" charset="-122"/>
              </a:rPr>
              <a:t> </a:t>
            </a:r>
          </a:p>
        </p:txBody>
      </p:sp>
      <p:sp>
        <p:nvSpPr>
          <p:cNvPr id="6" name="内容占位符 5">
            <a:extLst>
              <a:ext uri="{FF2B5EF4-FFF2-40B4-BE49-F238E27FC236}">
                <a16:creationId xmlns:a16="http://schemas.microsoft.com/office/drawing/2014/main" id="{B89F0EB5-A495-4A5D-A30A-1E2A3A467276}"/>
              </a:ext>
            </a:extLst>
          </p:cNvPr>
          <p:cNvSpPr>
            <a:spLocks noGrp="1"/>
          </p:cNvSpPr>
          <p:nvPr>
            <p:ph idx="1"/>
          </p:nvPr>
        </p:nvSpPr>
        <p:spPr>
          <a:xfrm>
            <a:off x="690880" y="1462013"/>
            <a:ext cx="11074400" cy="5151120"/>
          </a:xfrm>
        </p:spPr>
        <p:txBody>
          <a:bodyPr>
            <a:normAutofit/>
          </a:bodyPr>
          <a:lstStyle/>
          <a:p>
            <a:pPr marL="502920" indent="-457200" algn="just">
              <a:lnSpc>
                <a:spcPct val="110000"/>
              </a:lnSpc>
              <a:spcBef>
                <a:spcPts val="0"/>
              </a:spcBef>
              <a:buFont typeface="+mj-lt"/>
              <a:buAutoNum type="arabicParenR"/>
            </a:pPr>
            <a:r>
              <a:rPr lang="zh-CN" altLang="en-US" sz="2800" dirty="0"/>
              <a:t>儿童的语言习得是天生的吗？</a:t>
            </a:r>
            <a:endParaRPr lang="en-GB" altLang="zh-CN" sz="2800" dirty="0"/>
          </a:p>
          <a:p>
            <a:pPr marL="502920" indent="-457200" algn="just">
              <a:lnSpc>
                <a:spcPct val="110000"/>
              </a:lnSpc>
              <a:spcBef>
                <a:spcPts val="0"/>
              </a:spcBef>
              <a:buFont typeface="+mj-lt"/>
              <a:buAutoNum type="arabicParenR"/>
            </a:pPr>
            <a:endParaRPr lang="en-GB" altLang="zh-CN" sz="2800" dirty="0"/>
          </a:p>
          <a:p>
            <a:pPr marL="502920" indent="-457200" algn="just">
              <a:lnSpc>
                <a:spcPct val="110000"/>
              </a:lnSpc>
              <a:spcBef>
                <a:spcPts val="0"/>
              </a:spcBef>
              <a:buFont typeface="+mj-lt"/>
              <a:buAutoNum type="arabicParenR"/>
            </a:pPr>
            <a:r>
              <a:rPr lang="zh-CN" altLang="en-US" sz="2800" dirty="0"/>
              <a:t>什么造成了有限的语料和巨大的能力之间的鸿沟？</a:t>
            </a:r>
            <a:endParaRPr lang="en-GB" altLang="zh-CN" sz="2800" dirty="0"/>
          </a:p>
          <a:p>
            <a:pPr marL="502920" indent="-457200" algn="just">
              <a:lnSpc>
                <a:spcPct val="110000"/>
              </a:lnSpc>
              <a:spcBef>
                <a:spcPts val="0"/>
              </a:spcBef>
              <a:buFont typeface="+mj-lt"/>
              <a:buAutoNum type="arabicParenR"/>
            </a:pPr>
            <a:endParaRPr lang="en-GB" altLang="zh-CN" sz="2800" dirty="0"/>
          </a:p>
          <a:p>
            <a:pPr marL="502920" indent="-457200" algn="just">
              <a:lnSpc>
                <a:spcPct val="110000"/>
              </a:lnSpc>
              <a:spcBef>
                <a:spcPts val="0"/>
              </a:spcBef>
              <a:buFont typeface="+mj-lt"/>
              <a:buAutoNum type="arabicParenR"/>
            </a:pPr>
            <a:r>
              <a:rPr lang="zh-CN" altLang="en-US" sz="2800" dirty="0"/>
              <a:t>儿童习得的母语环境各不相同，但为什么他们最后都能成功习得语言？</a:t>
            </a:r>
            <a:endParaRPr lang="en-GB" altLang="zh-CN" sz="2800" dirty="0"/>
          </a:p>
          <a:p>
            <a:pPr marL="502920" indent="-457200" algn="just">
              <a:lnSpc>
                <a:spcPct val="110000"/>
              </a:lnSpc>
              <a:spcBef>
                <a:spcPts val="0"/>
              </a:spcBef>
              <a:buFont typeface="+mj-lt"/>
              <a:buAutoNum type="arabicParenR"/>
            </a:pPr>
            <a:endParaRPr lang="en-GB" altLang="zh-CN" sz="2800" dirty="0"/>
          </a:p>
          <a:p>
            <a:pPr marL="502920" indent="-457200" algn="just">
              <a:lnSpc>
                <a:spcPct val="110000"/>
              </a:lnSpc>
              <a:spcBef>
                <a:spcPts val="0"/>
              </a:spcBef>
              <a:buFont typeface="+mj-lt"/>
              <a:buAutoNum type="arabicParenR"/>
            </a:pPr>
            <a:r>
              <a:rPr lang="zh-CN" altLang="en-US" sz="2800" dirty="0"/>
              <a:t>儿童通过模仿习得语言，但为什么他们能产出千变万化的句子？ </a:t>
            </a:r>
            <a:endParaRPr lang="en-GB" altLang="zh-CN" sz="2800" dirty="0"/>
          </a:p>
        </p:txBody>
      </p:sp>
      <p:sp>
        <p:nvSpPr>
          <p:cNvPr id="3" name="思想气泡: 云 2">
            <a:extLst>
              <a:ext uri="{FF2B5EF4-FFF2-40B4-BE49-F238E27FC236}">
                <a16:creationId xmlns:a16="http://schemas.microsoft.com/office/drawing/2014/main" id="{872B630A-6F79-4108-91D2-8B7D1634EA1A}"/>
              </a:ext>
            </a:extLst>
          </p:cNvPr>
          <p:cNvSpPr/>
          <p:nvPr/>
        </p:nvSpPr>
        <p:spPr>
          <a:xfrm>
            <a:off x="6797040" y="518160"/>
            <a:ext cx="812800" cy="670560"/>
          </a:xfrm>
          <a:prstGeom prst="cloudCallou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715864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GB" altLang="zh-CN" dirty="0"/>
              <a:t>34.3</a:t>
            </a:r>
            <a:r>
              <a:rPr lang="zh-CN" altLang="en-US" dirty="0"/>
              <a:t> 儿童的语言是天生的吗？</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教师">
            <a:extLst>
              <a:ext uri="{FF2B5EF4-FFF2-40B4-BE49-F238E27FC236}">
                <a16:creationId xmlns:a16="http://schemas.microsoft.com/office/drawing/2014/main" id="{79AA3F49-E7A4-4660-84DA-0DC43809C2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648489" y="411994"/>
            <a:ext cx="914400" cy="914400"/>
          </a:xfrm>
          <a:prstGeom prst="rect">
            <a:avLst/>
          </a:prstGeom>
        </p:spPr>
      </p:pic>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751840" y="1493520"/>
            <a:ext cx="10688320" cy="4862587"/>
          </a:xfrm>
        </p:spPr>
        <p:txBody>
          <a:bodyPr>
            <a:noAutofit/>
          </a:bodyPr>
          <a:lstStyle/>
          <a:p>
            <a:pPr marL="45720" indent="720000" algn="just">
              <a:lnSpc>
                <a:spcPct val="150000"/>
              </a:lnSpc>
              <a:spcBef>
                <a:spcPts val="0"/>
              </a:spcBef>
              <a:buNone/>
            </a:pPr>
            <a:r>
              <a:rPr lang="zh-CN" altLang="en-US" sz="2400" dirty="0"/>
              <a:t>儿童这种产生和理解无限多的新句子的能力就是语言的创造性。这种创造性是人类所特有的。</a:t>
            </a:r>
            <a:endParaRPr lang="en-GB" altLang="zh-CN" sz="2400" dirty="0"/>
          </a:p>
          <a:p>
            <a:pPr marL="45720" indent="720000" algn="just">
              <a:lnSpc>
                <a:spcPct val="150000"/>
              </a:lnSpc>
              <a:spcBef>
                <a:spcPts val="0"/>
              </a:spcBef>
              <a:buNone/>
            </a:pPr>
            <a:r>
              <a:rPr lang="zh-CN" altLang="en-US" sz="2400" dirty="0"/>
              <a:t>天赋论认为语言能力</a:t>
            </a:r>
            <a:r>
              <a:rPr lang="en-US" altLang="zh-CN" sz="2400" dirty="0"/>
              <a:t>(competence)</a:t>
            </a:r>
            <a:r>
              <a:rPr lang="zh-CN" altLang="en-US" sz="2400" dirty="0"/>
              <a:t>并不是一般认知能力的一部分，而是独立于其他认知结构的大脑子系统，因此，人脑的初始状态并不是一块“白版”，而是具有一套专门处理语言的机制和一个小孩获得母语所必备的语言知识。人天生就被赋予了普遍语法（</a:t>
            </a:r>
            <a:r>
              <a:rPr lang="en-US" altLang="zh-CN" sz="2400" dirty="0"/>
              <a:t>universal grammar, UG</a:t>
            </a:r>
            <a:r>
              <a:rPr lang="zh-CN" altLang="en-US" sz="2400" dirty="0"/>
              <a:t>），它作为人类语言结构的普遍原则已经规定了语言获得的基本方向，那么，儿童获得语言的过程就是逐步形成目标语的过程。（张云秋</a:t>
            </a:r>
            <a:r>
              <a:rPr lang="en-US" altLang="zh-CN" sz="2400" dirty="0"/>
              <a:t>,</a:t>
            </a:r>
            <a:r>
              <a:rPr lang="zh-CN" altLang="en-US" sz="2400" dirty="0"/>
              <a:t>符晶</a:t>
            </a:r>
            <a:r>
              <a:rPr lang="en-US" altLang="zh-CN" sz="2400" dirty="0"/>
              <a:t>, 2007</a:t>
            </a:r>
            <a:r>
              <a:rPr lang="zh-CN" altLang="en-US" sz="2400" dirty="0"/>
              <a:t>）</a:t>
            </a:r>
            <a:endParaRPr lang="en-GB" sz="2400" dirty="0"/>
          </a:p>
        </p:txBody>
      </p:sp>
    </p:spTree>
    <p:extLst>
      <p:ext uri="{BB962C8B-B14F-4D97-AF65-F5344CB8AC3E}">
        <p14:creationId xmlns:p14="http://schemas.microsoft.com/office/powerpoint/2010/main" val="39222580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467874" y="410365"/>
            <a:ext cx="9875520" cy="1356360"/>
          </a:xfrm>
        </p:spPr>
        <p:txBody>
          <a:bodyPr rtlCol="0"/>
          <a:lstStyle/>
          <a:p>
            <a:pPr rtl="0"/>
            <a:r>
              <a:rPr lang="en-GB" altLang="zh-CN" dirty="0"/>
              <a:t>34.4</a:t>
            </a:r>
            <a:r>
              <a:rPr lang="zh-CN" altLang="en-US" dirty="0"/>
              <a:t> 什么造成了有限的语料和巨大的能力之间的鸿沟？</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教师">
            <a:extLst>
              <a:ext uri="{FF2B5EF4-FFF2-40B4-BE49-F238E27FC236}">
                <a16:creationId xmlns:a16="http://schemas.microsoft.com/office/drawing/2014/main" id="{79AA3F49-E7A4-4660-84DA-0DC43809C2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638034" y="465847"/>
            <a:ext cx="914400" cy="914400"/>
          </a:xfrm>
          <a:prstGeom prst="rect">
            <a:avLst/>
          </a:prstGeom>
        </p:spPr>
      </p:pic>
      <p:sp>
        <p:nvSpPr>
          <p:cNvPr id="4" name="内容占位符 3">
            <a:extLst>
              <a:ext uri="{FF2B5EF4-FFF2-40B4-BE49-F238E27FC236}">
                <a16:creationId xmlns:a16="http://schemas.microsoft.com/office/drawing/2014/main" id="{4D993198-D488-4339-8D7B-8764D550F061}"/>
              </a:ext>
            </a:extLst>
          </p:cNvPr>
          <p:cNvSpPr>
            <a:spLocks noGrp="1"/>
          </p:cNvSpPr>
          <p:nvPr>
            <p:ph idx="1"/>
          </p:nvPr>
        </p:nvSpPr>
        <p:spPr>
          <a:xfrm>
            <a:off x="680720" y="1822207"/>
            <a:ext cx="10769600" cy="3269069"/>
          </a:xfrm>
        </p:spPr>
        <p:txBody>
          <a:bodyPr>
            <a:noAutofit/>
          </a:bodyPr>
          <a:lstStyle/>
          <a:p>
            <a:pPr marL="45720" indent="720000" algn="just">
              <a:lnSpc>
                <a:spcPct val="150000"/>
              </a:lnSpc>
              <a:spcBef>
                <a:spcPts val="0"/>
              </a:spcBef>
              <a:buNone/>
            </a:pPr>
            <a:r>
              <a:rPr lang="zh-CN" altLang="en-US" sz="2400" dirty="0"/>
              <a:t>人类必定具有某种语言产生的某种生物前提，负有终极责任的大脑中应该有某些实体在操纵着复杂的语言行为。</a:t>
            </a:r>
            <a:endParaRPr lang="en-GB" altLang="zh-CN" sz="2400" dirty="0"/>
          </a:p>
          <a:p>
            <a:pPr marL="45720" indent="720000" algn="just">
              <a:lnSpc>
                <a:spcPct val="150000"/>
              </a:lnSpc>
              <a:spcBef>
                <a:spcPts val="0"/>
              </a:spcBef>
              <a:buNone/>
            </a:pPr>
            <a:endParaRPr lang="en-GB" altLang="zh-CN" sz="2400" dirty="0"/>
          </a:p>
          <a:p>
            <a:pPr marL="45720" indent="720000" algn="just">
              <a:lnSpc>
                <a:spcPct val="150000"/>
              </a:lnSpc>
              <a:spcBef>
                <a:spcPts val="0"/>
              </a:spcBef>
              <a:buNone/>
            </a:pPr>
            <a:r>
              <a:rPr lang="zh-CN" altLang="en-US" sz="2400" dirty="0"/>
              <a:t>乔姆斯基将这个实体假设为语言官能（</a:t>
            </a:r>
            <a:r>
              <a:rPr lang="en-US" altLang="zh-CN" sz="2400" dirty="0"/>
              <a:t>language faculty</a:t>
            </a:r>
            <a:r>
              <a:rPr lang="zh-CN" altLang="en-US" sz="2400" dirty="0"/>
              <a:t>），并提出了语言习得机制假说（</a:t>
            </a:r>
            <a:r>
              <a:rPr lang="en-US" altLang="zh-CN" sz="2400" dirty="0"/>
              <a:t>Language Acquisition Device Theory</a:t>
            </a:r>
            <a:r>
              <a:rPr lang="zh-CN" altLang="en-US" sz="2400" dirty="0"/>
              <a:t>）。</a:t>
            </a:r>
            <a:endParaRPr lang="en-GB" altLang="zh-CN" sz="2400" dirty="0"/>
          </a:p>
        </p:txBody>
      </p:sp>
    </p:spTree>
    <p:extLst>
      <p:ext uri="{BB962C8B-B14F-4D97-AF65-F5344CB8AC3E}">
        <p14:creationId xmlns:p14="http://schemas.microsoft.com/office/powerpoint/2010/main" val="32723436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619246" y="387107"/>
            <a:ext cx="9875520" cy="1356360"/>
          </a:xfrm>
        </p:spPr>
        <p:txBody>
          <a:bodyPr rtlCol="0"/>
          <a:lstStyle/>
          <a:p>
            <a:pPr rtl="0"/>
            <a:r>
              <a:rPr lang="en-GB" altLang="zh-CN" dirty="0"/>
              <a:t>34.4</a:t>
            </a:r>
            <a:r>
              <a:rPr lang="zh-CN" altLang="en-US" dirty="0"/>
              <a:t> 什么造成了有限的语料和巨大的能力之间的鸿沟？</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教师">
            <a:extLst>
              <a:ext uri="{FF2B5EF4-FFF2-40B4-BE49-F238E27FC236}">
                <a16:creationId xmlns:a16="http://schemas.microsoft.com/office/drawing/2014/main" id="{79AA3F49-E7A4-4660-84DA-0DC43809C2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638034" y="465847"/>
            <a:ext cx="914400" cy="914400"/>
          </a:xfrm>
          <a:prstGeom prst="rect">
            <a:avLst/>
          </a:prstGeom>
        </p:spPr>
      </p:pic>
      <p:sp>
        <p:nvSpPr>
          <p:cNvPr id="7" name="文本框 6">
            <a:extLst>
              <a:ext uri="{FF2B5EF4-FFF2-40B4-BE49-F238E27FC236}">
                <a16:creationId xmlns:a16="http://schemas.microsoft.com/office/drawing/2014/main" id="{D8D725AF-322B-4C6D-AC87-D22A7320EB2B}"/>
              </a:ext>
            </a:extLst>
          </p:cNvPr>
          <p:cNvSpPr txBox="1"/>
          <p:nvPr/>
        </p:nvSpPr>
        <p:spPr>
          <a:xfrm>
            <a:off x="619246" y="1743467"/>
            <a:ext cx="7944606" cy="4247317"/>
          </a:xfrm>
          <a:prstGeom prst="rect">
            <a:avLst/>
          </a:prstGeom>
          <a:noFill/>
        </p:spPr>
        <p:txBody>
          <a:bodyPr wrap="square" rtlCol="0">
            <a:spAutoFit/>
          </a:bodyPr>
          <a:lstStyle/>
          <a:p>
            <a:pPr marL="342900" indent="-342900" algn="just">
              <a:lnSpc>
                <a:spcPct val="150000"/>
              </a:lnSpc>
              <a:buFont typeface="Arial" panose="020B0604020202020204" pitchFamily="34" charset="0"/>
              <a:buChar char="•"/>
            </a:pPr>
            <a:r>
              <a:rPr lang="zh-CN" altLang="en-US" sz="2400" dirty="0">
                <a:solidFill>
                  <a:schemeClr val="accent1"/>
                </a:solidFill>
                <a:latin typeface="Microsoft YaHei UI" panose="020B0503020204020204" pitchFamily="34" charset="-122"/>
                <a:ea typeface="Microsoft YaHei UI" panose="020B0503020204020204" pitchFamily="34" charset="-122"/>
              </a:rPr>
              <a:t>乔姆斯基认为人类有一种先天的语言习得机制（</a:t>
            </a:r>
            <a:r>
              <a:rPr lang="en-US" altLang="zh-CN" sz="2400" dirty="0">
                <a:solidFill>
                  <a:schemeClr val="accent1"/>
                </a:solidFill>
                <a:latin typeface="Microsoft YaHei UI" panose="020B0503020204020204" pitchFamily="34" charset="-122"/>
                <a:ea typeface="Microsoft YaHei UI" panose="020B0503020204020204" pitchFamily="34" charset="-122"/>
              </a:rPr>
              <a:t>Language Acquisition Device, LAD</a:t>
            </a:r>
            <a:r>
              <a:rPr lang="zh-CN" altLang="en-US" sz="2400" dirty="0">
                <a:solidFill>
                  <a:schemeClr val="accent1"/>
                </a:solidFill>
                <a:latin typeface="Microsoft YaHei UI" panose="020B0503020204020204" pitchFamily="34" charset="-122"/>
                <a:ea typeface="Microsoft YaHei UI" panose="020B0503020204020204" pitchFamily="34" charset="-122"/>
              </a:rPr>
              <a:t>）来帮助人类学习语言，这一机制包含两样东西：</a:t>
            </a:r>
          </a:p>
          <a:p>
            <a:pPr marL="457200" indent="-457200" algn="just">
              <a:lnSpc>
                <a:spcPct val="150000"/>
              </a:lnSpc>
              <a:buFont typeface="+mj-lt"/>
              <a:buAutoNum type="arabicPeriod"/>
            </a:pPr>
            <a:r>
              <a:rPr lang="zh-CN" altLang="en-US" sz="2400" dirty="0">
                <a:solidFill>
                  <a:schemeClr val="accent1"/>
                </a:solidFill>
                <a:latin typeface="Microsoft YaHei UI" panose="020B0503020204020204" pitchFamily="34" charset="-122"/>
                <a:ea typeface="Microsoft YaHei UI" panose="020B0503020204020204" pitchFamily="34" charset="-122"/>
              </a:rPr>
              <a:t>一套包含若干范畴和规则的语言普遍特征，这一特征为世界上所有语言共有，包括形式和内容上的语言共性。</a:t>
            </a:r>
          </a:p>
          <a:p>
            <a:pPr marL="457200" indent="-457200" algn="just">
              <a:lnSpc>
                <a:spcPct val="150000"/>
              </a:lnSpc>
              <a:buFont typeface="+mj-lt"/>
              <a:buAutoNum type="arabicPeriod"/>
            </a:pPr>
            <a:r>
              <a:rPr lang="zh-CN" altLang="en-US" sz="2400" dirty="0">
                <a:solidFill>
                  <a:schemeClr val="accent1"/>
                </a:solidFill>
                <a:latin typeface="Microsoft YaHei UI" panose="020B0503020204020204" pitchFamily="34" charset="-122"/>
                <a:ea typeface="Microsoft YaHei UI" panose="020B0503020204020204" pitchFamily="34" charset="-122"/>
              </a:rPr>
              <a:t>人类先天具有的评价语言信息的能力。</a:t>
            </a:r>
          </a:p>
          <a:p>
            <a:endParaRPr lang="en-GB" dirty="0"/>
          </a:p>
        </p:txBody>
      </p:sp>
      <p:pic>
        <p:nvPicPr>
          <p:cNvPr id="8" name="图片 7">
            <a:extLst>
              <a:ext uri="{FF2B5EF4-FFF2-40B4-BE49-F238E27FC236}">
                <a16:creationId xmlns:a16="http://schemas.microsoft.com/office/drawing/2014/main" id="{2621F5E7-8966-4F7C-A0B4-07A13784E094}"/>
              </a:ext>
            </a:extLst>
          </p:cNvPr>
          <p:cNvPicPr>
            <a:picLocks noChangeAspect="1"/>
          </p:cNvPicPr>
          <p:nvPr/>
        </p:nvPicPr>
        <p:blipFill>
          <a:blip r:embed="rId5"/>
          <a:stretch>
            <a:fillRect/>
          </a:stretch>
        </p:blipFill>
        <p:spPr>
          <a:xfrm>
            <a:off x="9036831" y="2362200"/>
            <a:ext cx="2915869" cy="1940561"/>
          </a:xfrm>
          <a:prstGeom prst="rect">
            <a:avLst/>
          </a:prstGeom>
        </p:spPr>
      </p:pic>
    </p:spTree>
    <p:extLst>
      <p:ext uri="{BB962C8B-B14F-4D97-AF65-F5344CB8AC3E}">
        <p14:creationId xmlns:p14="http://schemas.microsoft.com/office/powerpoint/2010/main" val="40901617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619246" y="387107"/>
            <a:ext cx="9875520" cy="1356360"/>
          </a:xfrm>
        </p:spPr>
        <p:txBody>
          <a:bodyPr rtlCol="0"/>
          <a:lstStyle/>
          <a:p>
            <a:pPr rtl="0"/>
            <a:r>
              <a:rPr lang="en-GB" altLang="zh-CN" dirty="0"/>
              <a:t>34.4</a:t>
            </a:r>
            <a:r>
              <a:rPr lang="zh-CN" altLang="en-US" dirty="0"/>
              <a:t> 什么造成了有限的语料和巨大的能力之间的鸿沟？</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教师">
            <a:extLst>
              <a:ext uri="{FF2B5EF4-FFF2-40B4-BE49-F238E27FC236}">
                <a16:creationId xmlns:a16="http://schemas.microsoft.com/office/drawing/2014/main" id="{79AA3F49-E7A4-4660-84DA-0DC43809C2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638034" y="465847"/>
            <a:ext cx="914400" cy="914400"/>
          </a:xfrm>
          <a:prstGeom prst="rect">
            <a:avLst/>
          </a:prstGeom>
        </p:spPr>
      </p:pic>
      <p:sp>
        <p:nvSpPr>
          <p:cNvPr id="4" name="内容占位符 3">
            <a:extLst>
              <a:ext uri="{FF2B5EF4-FFF2-40B4-BE49-F238E27FC236}">
                <a16:creationId xmlns:a16="http://schemas.microsoft.com/office/drawing/2014/main" id="{4D993198-D488-4339-8D7B-8764D550F061}"/>
              </a:ext>
            </a:extLst>
          </p:cNvPr>
          <p:cNvSpPr>
            <a:spLocks noGrp="1"/>
          </p:cNvSpPr>
          <p:nvPr>
            <p:ph idx="1"/>
          </p:nvPr>
        </p:nvSpPr>
        <p:spPr>
          <a:xfrm>
            <a:off x="680720" y="1822207"/>
            <a:ext cx="11033760" cy="4569946"/>
          </a:xfrm>
        </p:spPr>
        <p:txBody>
          <a:bodyPr>
            <a:normAutofit fontScale="70000" lnSpcReduction="20000"/>
          </a:bodyPr>
          <a:lstStyle/>
          <a:p>
            <a:pPr algn="just">
              <a:lnSpc>
                <a:spcPct val="170000"/>
              </a:lnSpc>
              <a:spcBef>
                <a:spcPts val="0"/>
              </a:spcBef>
            </a:pPr>
            <a:r>
              <a:rPr lang="zh-CN" altLang="en-US" sz="3400" dirty="0"/>
              <a:t>儿童根据语言习得机制的内容，决定所听到的语言的结构形式。也就是说，儿童语言习得的过程是由普遍语法转为个别语法的过程，这是一个演绎过程。</a:t>
            </a:r>
            <a:endParaRPr lang="en-GB" altLang="zh-CN" sz="3400" dirty="0"/>
          </a:p>
          <a:p>
            <a:pPr algn="just">
              <a:lnSpc>
                <a:spcPct val="170000"/>
              </a:lnSpc>
              <a:spcBef>
                <a:spcPts val="0"/>
              </a:spcBef>
            </a:pPr>
            <a:endParaRPr lang="en-GB" altLang="zh-CN" sz="3400" dirty="0"/>
          </a:p>
          <a:p>
            <a:pPr algn="just">
              <a:lnSpc>
                <a:spcPct val="170000"/>
              </a:lnSpc>
              <a:spcBef>
                <a:spcPts val="0"/>
              </a:spcBef>
            </a:pPr>
            <a:r>
              <a:rPr lang="zh-CN" altLang="en-US" sz="3400" dirty="0"/>
              <a:t>语言习得机制学说并不否认后天语言环境的作用，而是把语言环境作用降低到最低限度，即后天的语言环境只起到触发（</a:t>
            </a:r>
            <a:r>
              <a:rPr lang="en-US" altLang="zh-CN" sz="3400" dirty="0"/>
              <a:t>trigger</a:t>
            </a:r>
            <a:r>
              <a:rPr lang="zh-CN" altLang="en-US" sz="3400" dirty="0"/>
              <a:t>）语言习得机制的作用。当儿童接触到外界环境时，后天的语言环境会出发语言习得机制，帮助选择对应的语言特征，并一点点形成目标语。（周国光</a:t>
            </a:r>
            <a:r>
              <a:rPr lang="en-US" altLang="zh-CN" sz="3400" dirty="0"/>
              <a:t>,</a:t>
            </a:r>
            <a:r>
              <a:rPr lang="zh-CN" altLang="en-US" sz="3400" dirty="0"/>
              <a:t>王葆华</a:t>
            </a:r>
            <a:r>
              <a:rPr lang="en-US" altLang="zh-CN" sz="3400" dirty="0"/>
              <a:t>, 2001</a:t>
            </a:r>
            <a:r>
              <a:rPr lang="zh-CN" altLang="en-US" sz="3400" dirty="0"/>
              <a:t>）</a:t>
            </a:r>
            <a:endParaRPr lang="en-GB" altLang="zh-CN" sz="3400" dirty="0"/>
          </a:p>
        </p:txBody>
      </p:sp>
    </p:spTree>
    <p:extLst>
      <p:ext uri="{BB962C8B-B14F-4D97-AF65-F5344CB8AC3E}">
        <p14:creationId xmlns:p14="http://schemas.microsoft.com/office/powerpoint/2010/main" val="23548069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619246" y="387107"/>
            <a:ext cx="9875520" cy="1356360"/>
          </a:xfrm>
        </p:spPr>
        <p:txBody>
          <a:bodyPr rtlCol="0"/>
          <a:lstStyle/>
          <a:p>
            <a:pPr rtl="0"/>
            <a:r>
              <a:rPr lang="en-GB" altLang="zh-CN" dirty="0"/>
              <a:t>34.4</a:t>
            </a:r>
            <a:r>
              <a:rPr lang="zh-CN" altLang="en-US" dirty="0"/>
              <a:t> 什么造成了有限的语料和巨大的能力之间的鸿沟？</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教师">
            <a:extLst>
              <a:ext uri="{FF2B5EF4-FFF2-40B4-BE49-F238E27FC236}">
                <a16:creationId xmlns:a16="http://schemas.microsoft.com/office/drawing/2014/main" id="{79AA3F49-E7A4-4660-84DA-0DC43809C2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638034" y="465847"/>
            <a:ext cx="914400" cy="914400"/>
          </a:xfrm>
          <a:prstGeom prst="rect">
            <a:avLst/>
          </a:prstGeom>
        </p:spPr>
      </p:pic>
      <p:sp>
        <p:nvSpPr>
          <p:cNvPr id="4" name="内容占位符 3">
            <a:extLst>
              <a:ext uri="{FF2B5EF4-FFF2-40B4-BE49-F238E27FC236}">
                <a16:creationId xmlns:a16="http://schemas.microsoft.com/office/drawing/2014/main" id="{4D993198-D488-4339-8D7B-8764D550F061}"/>
              </a:ext>
            </a:extLst>
          </p:cNvPr>
          <p:cNvSpPr>
            <a:spLocks noGrp="1"/>
          </p:cNvSpPr>
          <p:nvPr>
            <p:ph idx="1"/>
          </p:nvPr>
        </p:nvSpPr>
        <p:spPr>
          <a:xfrm>
            <a:off x="680720" y="2042161"/>
            <a:ext cx="10728960" cy="4349992"/>
          </a:xfrm>
        </p:spPr>
        <p:txBody>
          <a:bodyPr>
            <a:normAutofit/>
          </a:bodyPr>
          <a:lstStyle/>
          <a:p>
            <a:pPr algn="just">
              <a:lnSpc>
                <a:spcPct val="150000"/>
              </a:lnSpc>
              <a:spcBef>
                <a:spcPts val="0"/>
              </a:spcBef>
            </a:pPr>
            <a:r>
              <a:rPr lang="zh-CN" altLang="en-US" sz="2400" dirty="0"/>
              <a:t> 为什么成年人在语言习得上学习效率明显低于未成年人的语言习得呢？</a:t>
            </a:r>
            <a:endParaRPr lang="en-GB" altLang="zh-CN" sz="2400" dirty="0"/>
          </a:p>
          <a:p>
            <a:pPr algn="just">
              <a:lnSpc>
                <a:spcPct val="150000"/>
              </a:lnSpc>
              <a:spcBef>
                <a:spcPts val="0"/>
              </a:spcBef>
            </a:pPr>
            <a:endParaRPr lang="en-GB" altLang="zh-CN" sz="2400" dirty="0"/>
          </a:p>
          <a:p>
            <a:pPr algn="just">
              <a:lnSpc>
                <a:spcPct val="150000"/>
              </a:lnSpc>
              <a:spcBef>
                <a:spcPts val="0"/>
              </a:spcBef>
            </a:pPr>
            <a:r>
              <a:rPr lang="zh-CN" altLang="en-US" sz="2400" dirty="0"/>
              <a:t>语言习得机制学说认为</a:t>
            </a:r>
            <a:r>
              <a:rPr lang="en-US" altLang="zh-CN" sz="2400" dirty="0"/>
              <a:t>LAD</a:t>
            </a:r>
            <a:r>
              <a:rPr lang="zh-CN" altLang="en-US" sz="2400" dirty="0"/>
              <a:t>有一个临界期，超过一定的临界期，语言习得机制就会退化，所以成人学习语言能力不如儿童，特别是成人在习得第二语言上不如儿童学习母语的能力。但临界期具体在哪里，乔姆斯基及其他天赋论学者并未给出明确的答案。</a:t>
            </a:r>
            <a:endParaRPr lang="en-GB" altLang="zh-CN" sz="2400" dirty="0"/>
          </a:p>
        </p:txBody>
      </p:sp>
    </p:spTree>
    <p:extLst>
      <p:ext uri="{BB962C8B-B14F-4D97-AF65-F5344CB8AC3E}">
        <p14:creationId xmlns:p14="http://schemas.microsoft.com/office/powerpoint/2010/main" val="633721325"/>
      </p:ext>
    </p:extLst>
  </p:cSld>
  <p:clrMapOvr>
    <a:masterClrMapping/>
  </p:clrMapOvr>
</p:sld>
</file>

<file path=ppt/theme/theme1.xml><?xml version="1.0" encoding="utf-8"?>
<a:theme xmlns:a="http://schemas.openxmlformats.org/drawingml/2006/main" name="基础">
  <a:themeElements>
    <a:clrScheme name="Blue Warm">
      <a:dk1>
        <a:sysClr val="windowText" lastClr="000000"/>
      </a:dk1>
      <a:lt1>
        <a:sysClr val="window" lastClr="CCE8C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Basis">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Office_30450635_TF55885775" id="{6B08EFA3-A778-4242-9E11-C9CB3BFDF5DB}" vid="{354D5E5C-5D89-4BD4-835F-86B3F4DA7A5C}"/>
    </a:ext>
  </a:extLst>
</a:theme>
</file>

<file path=ppt/theme/theme2.xml><?xml version="1.0" encoding="utf-8"?>
<a:theme xmlns:a="http://schemas.openxmlformats.org/drawingml/2006/main" name="Office 主题">
  <a:themeElements>
    <a:clrScheme name="Office">
      <a:dk1>
        <a:sysClr val="windowText" lastClr="000000"/>
      </a:dk1>
      <a:lt1>
        <a:sysClr val="window" lastClr="CCE8C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办公室主题">
  <a:themeElements>
    <a:clrScheme name="Office">
      <a:dk1>
        <a:sysClr val="windowText" lastClr="000000"/>
      </a:dk1>
      <a:lt1>
        <a:sysClr val="window" lastClr="CCE8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学生行为教师行为</Template>
  <TotalTime>923</TotalTime>
  <Words>1592</Words>
  <Application>Microsoft Office PowerPoint</Application>
  <PresentationFormat>宽屏</PresentationFormat>
  <Paragraphs>93</Paragraphs>
  <Slides>17</Slides>
  <Notes>17</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17</vt:i4>
      </vt:variant>
    </vt:vector>
  </HeadingPairs>
  <TitlesOfParts>
    <vt:vector size="22" baseType="lpstr">
      <vt:lpstr>Microsoft YaHei UI</vt:lpstr>
      <vt:lpstr>Arial</vt:lpstr>
      <vt:lpstr>Corbel</vt:lpstr>
      <vt:lpstr>Wingdings</vt:lpstr>
      <vt:lpstr>基础</vt:lpstr>
      <vt:lpstr>34. 基于天赋论假说的语言习得观</vt:lpstr>
      <vt:lpstr>目录</vt:lpstr>
      <vt:lpstr>34.1 故事缘起</vt:lpstr>
      <vt:lpstr>34.2 故事引发的思考 </vt:lpstr>
      <vt:lpstr>34.3 儿童的语言是天生的吗？</vt:lpstr>
      <vt:lpstr>34.4 什么造成了有限的语料和巨大的能力之间的鸿沟？</vt:lpstr>
      <vt:lpstr>34.4 什么造成了有限的语料和巨大的能力之间的鸿沟？</vt:lpstr>
      <vt:lpstr>34.4 什么造成了有限的语料和巨大的能力之间的鸿沟？</vt:lpstr>
      <vt:lpstr>34.4 什么造成了有限的语料和巨大的能力之间的鸿沟？</vt:lpstr>
      <vt:lpstr>34.5 儿童习得的母语环境各不相同，但为什么他们最后都能成功习得语言？</vt:lpstr>
      <vt:lpstr>34.5 儿童习得的母语环境各不相同，但为什么他们最后都能成功习得语言？</vt:lpstr>
      <vt:lpstr>34.5 儿童习得的母语环境各不相同，但为什么他们最后都能成功习得语言？</vt:lpstr>
      <vt:lpstr>34.5 儿童习得的母语环境各不相同，但为什么他们最后都能成功习得语言？</vt:lpstr>
      <vt:lpstr>34.6 儿童模仿习得语言，但为什么他们能产出千变万化的句子？</vt:lpstr>
      <vt:lpstr>34.6 儿童模仿习得语言，但为什么他们能产出千变万化的句子？</vt:lpstr>
      <vt:lpstr>34.7 结语</vt:lpstr>
      <vt:lpstr>感谢观看！</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32. 什么是火星文？</dc:title>
  <dc:creator>Xie Sutina</dc:creator>
  <cp:lastModifiedBy>Xie Sutina</cp:lastModifiedBy>
  <cp:revision>16</cp:revision>
  <dcterms:created xsi:type="dcterms:W3CDTF">2021-12-20T02:23:42Z</dcterms:created>
  <dcterms:modified xsi:type="dcterms:W3CDTF">2021-12-21T13:18:08Z</dcterms:modified>
</cp:coreProperties>
</file>